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3"/>
  </p:notesMasterIdLst>
  <p:sldIdLst>
    <p:sldId id="256" r:id="rId2"/>
    <p:sldId id="257" r:id="rId3"/>
    <p:sldId id="260" r:id="rId4"/>
    <p:sldId id="289" r:id="rId5"/>
    <p:sldId id="290" r:id="rId6"/>
    <p:sldId id="264" r:id="rId7"/>
    <p:sldId id="265" r:id="rId8"/>
    <p:sldId id="292" r:id="rId9"/>
    <p:sldId id="267" r:id="rId10"/>
    <p:sldId id="293" r:id="rId11"/>
    <p:sldId id="294" r:id="rId12"/>
    <p:sldId id="295" r:id="rId13"/>
    <p:sldId id="296" r:id="rId14"/>
    <p:sldId id="297" r:id="rId15"/>
    <p:sldId id="298" r:id="rId16"/>
    <p:sldId id="299" r:id="rId17"/>
    <p:sldId id="300" r:id="rId18"/>
    <p:sldId id="301" r:id="rId19"/>
    <p:sldId id="302" r:id="rId20"/>
    <p:sldId id="303" r:id="rId21"/>
    <p:sldId id="305" r:id="rId22"/>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CC2ED-CC5D-4951-B5FB-0AFBC8917041}" v="23" dt="2024-11-09T17:51:52.9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750A6-EF22-4842-BD06-BB75FE09C6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3E7FCF-1EDC-483D-B4DE-1DD910F12338}">
      <dgm:prSet custT="1"/>
      <dgm:spPr/>
      <dgm:t>
        <a:bodyPr/>
        <a:lstStyle/>
        <a:p>
          <a:r>
            <a:rPr lang="en-US" sz="3300" dirty="0"/>
            <a:t>•</a:t>
          </a:r>
          <a:r>
            <a:rPr lang="en-US" sz="2800" dirty="0"/>
            <a:t>All cost including the Soil Test, Inspection Test, Site Permits, </a:t>
          </a:r>
          <a:r>
            <a:rPr lang="en-US" sz="2800" dirty="0" err="1"/>
            <a:t>etc</a:t>
          </a:r>
          <a:r>
            <a:rPr lang="en-US" sz="2800" dirty="0"/>
            <a:t> are included in the Construction loan</a:t>
          </a:r>
        </a:p>
      </dgm:t>
    </dgm:pt>
    <dgm:pt modelId="{3464B02F-2678-4267-8D7B-783693E2E977}" type="parTrans" cxnId="{7F467BF7-182B-40FB-8C5D-9AEF73B4B97D}">
      <dgm:prSet/>
      <dgm:spPr/>
      <dgm:t>
        <a:bodyPr/>
        <a:lstStyle/>
        <a:p>
          <a:endParaRPr lang="en-US"/>
        </a:p>
      </dgm:t>
    </dgm:pt>
    <dgm:pt modelId="{F7F892A2-DBEE-4065-9865-55FE5631A651}" type="sibTrans" cxnId="{7F467BF7-182B-40FB-8C5D-9AEF73B4B97D}">
      <dgm:prSet/>
      <dgm:spPr/>
      <dgm:t>
        <a:bodyPr/>
        <a:lstStyle/>
        <a:p>
          <a:endParaRPr lang="en-US"/>
        </a:p>
      </dgm:t>
    </dgm:pt>
    <dgm:pt modelId="{98B7222F-1831-4167-82CE-7B1A48401248}">
      <dgm:prSet custT="1"/>
      <dgm:spPr/>
      <dgm:t>
        <a:bodyPr/>
        <a:lstStyle/>
        <a:p>
          <a:r>
            <a:rPr lang="en-US" sz="3300" dirty="0"/>
            <a:t>•</a:t>
          </a:r>
          <a:r>
            <a:rPr lang="en-US" sz="2800" dirty="0"/>
            <a:t>The Realtor commission is also paid as long as it is part of the builders contract.</a:t>
          </a:r>
        </a:p>
      </dgm:t>
    </dgm:pt>
    <dgm:pt modelId="{09384E82-9D89-411B-82E8-123BF5465B33}" type="parTrans" cxnId="{FC82EC3A-B37E-490A-AA5B-D0B36B6F4F8C}">
      <dgm:prSet/>
      <dgm:spPr/>
      <dgm:t>
        <a:bodyPr/>
        <a:lstStyle/>
        <a:p>
          <a:endParaRPr lang="en-US"/>
        </a:p>
      </dgm:t>
    </dgm:pt>
    <dgm:pt modelId="{5E5111CA-FF24-4E46-89B8-BBA1EF926CDE}" type="sibTrans" cxnId="{FC82EC3A-B37E-490A-AA5B-D0B36B6F4F8C}">
      <dgm:prSet/>
      <dgm:spPr/>
      <dgm:t>
        <a:bodyPr/>
        <a:lstStyle/>
        <a:p>
          <a:endParaRPr lang="en-US"/>
        </a:p>
      </dgm:t>
    </dgm:pt>
    <dgm:pt modelId="{BF2E25B0-321C-49C2-A526-7537831E4E37}">
      <dgm:prSet custT="1"/>
      <dgm:spPr/>
      <dgm:t>
        <a:bodyPr/>
        <a:lstStyle/>
        <a:p>
          <a:r>
            <a:rPr lang="en-US" sz="3300" dirty="0"/>
            <a:t>•</a:t>
          </a:r>
          <a:r>
            <a:rPr lang="en-US" sz="2800" dirty="0"/>
            <a:t>The Builder normally gets 10% Down upfront and this is in the construction cost at closing</a:t>
          </a:r>
        </a:p>
      </dgm:t>
    </dgm:pt>
    <dgm:pt modelId="{1B496F46-C7E0-4069-AE74-D0597813FFC0}" type="parTrans" cxnId="{FD8421A8-477B-42D1-824D-8075A1872DA2}">
      <dgm:prSet/>
      <dgm:spPr/>
      <dgm:t>
        <a:bodyPr/>
        <a:lstStyle/>
        <a:p>
          <a:endParaRPr lang="en-US"/>
        </a:p>
      </dgm:t>
    </dgm:pt>
    <dgm:pt modelId="{789FDD67-D3F5-4BD7-AAEE-AD65DE721E13}" type="sibTrans" cxnId="{FD8421A8-477B-42D1-824D-8075A1872DA2}">
      <dgm:prSet/>
      <dgm:spPr/>
      <dgm:t>
        <a:bodyPr/>
        <a:lstStyle/>
        <a:p>
          <a:endParaRPr lang="en-US"/>
        </a:p>
      </dgm:t>
    </dgm:pt>
    <dgm:pt modelId="{4A5949AB-527F-4BBF-940F-22A9700BF051}" type="pres">
      <dgm:prSet presAssocID="{CF5750A6-EF22-4842-BD06-BB75FE09C6FE}" presName="linear" presStyleCnt="0">
        <dgm:presLayoutVars>
          <dgm:animLvl val="lvl"/>
          <dgm:resizeHandles val="exact"/>
        </dgm:presLayoutVars>
      </dgm:prSet>
      <dgm:spPr/>
    </dgm:pt>
    <dgm:pt modelId="{A1619E49-65E0-4BEB-8BC6-99667434CA7E}" type="pres">
      <dgm:prSet presAssocID="{883E7FCF-1EDC-483D-B4DE-1DD910F12338}" presName="parentText" presStyleLbl="node1" presStyleIdx="0" presStyleCnt="3">
        <dgm:presLayoutVars>
          <dgm:chMax val="0"/>
          <dgm:bulletEnabled val="1"/>
        </dgm:presLayoutVars>
      </dgm:prSet>
      <dgm:spPr/>
    </dgm:pt>
    <dgm:pt modelId="{BBE337F4-263A-4B0F-AAFA-EA096540D35A}" type="pres">
      <dgm:prSet presAssocID="{F7F892A2-DBEE-4065-9865-55FE5631A651}" presName="spacer" presStyleCnt="0"/>
      <dgm:spPr/>
    </dgm:pt>
    <dgm:pt modelId="{8895947C-4230-4696-A96A-597B7BB725B5}" type="pres">
      <dgm:prSet presAssocID="{98B7222F-1831-4167-82CE-7B1A48401248}" presName="parentText" presStyleLbl="node1" presStyleIdx="1" presStyleCnt="3">
        <dgm:presLayoutVars>
          <dgm:chMax val="0"/>
          <dgm:bulletEnabled val="1"/>
        </dgm:presLayoutVars>
      </dgm:prSet>
      <dgm:spPr/>
    </dgm:pt>
    <dgm:pt modelId="{807CD353-687D-47AE-9247-6D81FDFCE5FE}" type="pres">
      <dgm:prSet presAssocID="{5E5111CA-FF24-4E46-89B8-BBA1EF926CDE}" presName="spacer" presStyleCnt="0"/>
      <dgm:spPr/>
    </dgm:pt>
    <dgm:pt modelId="{17D38823-7521-433C-BD54-CCF37854B439}" type="pres">
      <dgm:prSet presAssocID="{BF2E25B0-321C-49C2-A526-7537831E4E37}" presName="parentText" presStyleLbl="node1" presStyleIdx="2" presStyleCnt="3">
        <dgm:presLayoutVars>
          <dgm:chMax val="0"/>
          <dgm:bulletEnabled val="1"/>
        </dgm:presLayoutVars>
      </dgm:prSet>
      <dgm:spPr/>
    </dgm:pt>
  </dgm:ptLst>
  <dgm:cxnLst>
    <dgm:cxn modelId="{370B3C3A-22CF-4594-908A-0712A6E15DED}" type="presOf" srcId="{BF2E25B0-321C-49C2-A526-7537831E4E37}" destId="{17D38823-7521-433C-BD54-CCF37854B439}" srcOrd="0" destOrd="0" presId="urn:microsoft.com/office/officeart/2005/8/layout/vList2"/>
    <dgm:cxn modelId="{FC82EC3A-B37E-490A-AA5B-D0B36B6F4F8C}" srcId="{CF5750A6-EF22-4842-BD06-BB75FE09C6FE}" destId="{98B7222F-1831-4167-82CE-7B1A48401248}" srcOrd="1" destOrd="0" parTransId="{09384E82-9D89-411B-82E8-123BF5465B33}" sibTransId="{5E5111CA-FF24-4E46-89B8-BBA1EF926CDE}"/>
    <dgm:cxn modelId="{94880863-4F4D-497E-9FA7-7D8CB5C95ADE}" type="presOf" srcId="{CF5750A6-EF22-4842-BD06-BB75FE09C6FE}" destId="{4A5949AB-527F-4BBF-940F-22A9700BF051}" srcOrd="0" destOrd="0" presId="urn:microsoft.com/office/officeart/2005/8/layout/vList2"/>
    <dgm:cxn modelId="{806D4870-C20F-445C-902D-81B01318A069}" type="presOf" srcId="{98B7222F-1831-4167-82CE-7B1A48401248}" destId="{8895947C-4230-4696-A96A-597B7BB725B5}" srcOrd="0" destOrd="0" presId="urn:microsoft.com/office/officeart/2005/8/layout/vList2"/>
    <dgm:cxn modelId="{FD8421A8-477B-42D1-824D-8075A1872DA2}" srcId="{CF5750A6-EF22-4842-BD06-BB75FE09C6FE}" destId="{BF2E25B0-321C-49C2-A526-7537831E4E37}" srcOrd="2" destOrd="0" parTransId="{1B496F46-C7E0-4069-AE74-D0597813FFC0}" sibTransId="{789FDD67-D3F5-4BD7-AAEE-AD65DE721E13}"/>
    <dgm:cxn modelId="{619D55DB-A518-42D8-945D-F289B3E61D4A}" type="presOf" srcId="{883E7FCF-1EDC-483D-B4DE-1DD910F12338}" destId="{A1619E49-65E0-4BEB-8BC6-99667434CA7E}" srcOrd="0" destOrd="0" presId="urn:microsoft.com/office/officeart/2005/8/layout/vList2"/>
    <dgm:cxn modelId="{7F467BF7-182B-40FB-8C5D-9AEF73B4B97D}" srcId="{CF5750A6-EF22-4842-BD06-BB75FE09C6FE}" destId="{883E7FCF-1EDC-483D-B4DE-1DD910F12338}" srcOrd="0" destOrd="0" parTransId="{3464B02F-2678-4267-8D7B-783693E2E977}" sibTransId="{F7F892A2-DBEE-4065-9865-55FE5631A651}"/>
    <dgm:cxn modelId="{7D535482-A942-4705-85F1-76ADD72C9ADD}" type="presParOf" srcId="{4A5949AB-527F-4BBF-940F-22A9700BF051}" destId="{A1619E49-65E0-4BEB-8BC6-99667434CA7E}" srcOrd="0" destOrd="0" presId="urn:microsoft.com/office/officeart/2005/8/layout/vList2"/>
    <dgm:cxn modelId="{8C23F3C0-A5F1-41DC-9B88-779A4CD5FCA1}" type="presParOf" srcId="{4A5949AB-527F-4BBF-940F-22A9700BF051}" destId="{BBE337F4-263A-4B0F-AAFA-EA096540D35A}" srcOrd="1" destOrd="0" presId="urn:microsoft.com/office/officeart/2005/8/layout/vList2"/>
    <dgm:cxn modelId="{E216344F-54E4-4BFC-A2DC-292BAAD51A0C}" type="presParOf" srcId="{4A5949AB-527F-4BBF-940F-22A9700BF051}" destId="{8895947C-4230-4696-A96A-597B7BB725B5}" srcOrd="2" destOrd="0" presId="urn:microsoft.com/office/officeart/2005/8/layout/vList2"/>
    <dgm:cxn modelId="{F930EBBE-2983-4F42-8913-C1373C7E3D68}" type="presParOf" srcId="{4A5949AB-527F-4BBF-940F-22A9700BF051}" destId="{807CD353-687D-47AE-9247-6D81FDFCE5FE}" srcOrd="3" destOrd="0" presId="urn:microsoft.com/office/officeart/2005/8/layout/vList2"/>
    <dgm:cxn modelId="{0A0BC7EF-6262-4AF2-B858-5CBE750E70FD}" type="presParOf" srcId="{4A5949AB-527F-4BBF-940F-22A9700BF051}" destId="{17D38823-7521-433C-BD54-CCF37854B43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19E49-65E0-4BEB-8BC6-99667434CA7E}">
      <dsp:nvSpPr>
        <dsp:cNvPr id="0" name=""/>
        <dsp:cNvSpPr/>
      </dsp:nvSpPr>
      <dsp:spPr>
        <a:xfrm>
          <a:off x="0" y="18697"/>
          <a:ext cx="11313795" cy="12548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t>
          </a:r>
          <a:r>
            <a:rPr lang="en-US" sz="2800" kern="1200" dirty="0"/>
            <a:t>All cost including the Soil Test, Inspection Test, Site Permits, </a:t>
          </a:r>
          <a:r>
            <a:rPr lang="en-US" sz="2800" kern="1200" dirty="0" err="1"/>
            <a:t>etc</a:t>
          </a:r>
          <a:r>
            <a:rPr lang="en-US" sz="2800" kern="1200" dirty="0"/>
            <a:t> are included in the Construction loan</a:t>
          </a:r>
        </a:p>
      </dsp:txBody>
      <dsp:txXfrm>
        <a:off x="61256" y="79953"/>
        <a:ext cx="11191283" cy="1132313"/>
      </dsp:txXfrm>
    </dsp:sp>
    <dsp:sp modelId="{8895947C-4230-4696-A96A-597B7BB725B5}">
      <dsp:nvSpPr>
        <dsp:cNvPr id="0" name=""/>
        <dsp:cNvSpPr/>
      </dsp:nvSpPr>
      <dsp:spPr>
        <a:xfrm>
          <a:off x="0" y="1460723"/>
          <a:ext cx="11313795" cy="12548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t>
          </a:r>
          <a:r>
            <a:rPr lang="en-US" sz="2800" kern="1200" dirty="0"/>
            <a:t>The Realtor commission is also paid as long as it is part of the builders contract.</a:t>
          </a:r>
        </a:p>
      </dsp:txBody>
      <dsp:txXfrm>
        <a:off x="61256" y="1521979"/>
        <a:ext cx="11191283" cy="1132313"/>
      </dsp:txXfrm>
    </dsp:sp>
    <dsp:sp modelId="{17D38823-7521-433C-BD54-CCF37854B439}">
      <dsp:nvSpPr>
        <dsp:cNvPr id="0" name=""/>
        <dsp:cNvSpPr/>
      </dsp:nvSpPr>
      <dsp:spPr>
        <a:xfrm>
          <a:off x="0" y="2902748"/>
          <a:ext cx="11313795" cy="12548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t>
          </a:r>
          <a:r>
            <a:rPr lang="en-US" sz="2800" kern="1200" dirty="0"/>
            <a:t>The Builder normally gets 10% Down upfront and this is in the construction cost at closing</a:t>
          </a:r>
        </a:p>
      </dsp:txBody>
      <dsp:txXfrm>
        <a:off x="61256" y="2964004"/>
        <a:ext cx="11191283"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3BA96C6-9427-414D-89BF-67BB56C5DB29}" type="datetimeFigureOut">
              <a:rPr lang="en-US" smtClean="0"/>
              <a:t>11/11/2024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41051F6-EFFD-424A-B61B-0E85EFD47081}" type="slidenum">
              <a:rPr lang="en-US" smtClean="0"/>
              <a:t>‹#›</a:t>
            </a:fld>
            <a:endParaRPr lang="en-US"/>
          </a:p>
        </p:txBody>
      </p:sp>
    </p:spTree>
    <p:extLst>
      <p:ext uri="{BB962C8B-B14F-4D97-AF65-F5344CB8AC3E}">
        <p14:creationId xmlns:p14="http://schemas.microsoft.com/office/powerpoint/2010/main" val="362862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3878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2237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0378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1050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6317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4"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56009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4"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08232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0058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9787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rgbClr val="0046BA"/>
                </a:solidFill>
                <a:latin typeface="Calibri Light"/>
                <a:cs typeface="Calibri Light"/>
              </a:defRPr>
            </a:lvl1pPr>
          </a:lstStyle>
          <a:p>
            <a:endParaRPr/>
          </a:p>
        </p:txBody>
      </p:sp>
      <p:sp>
        <p:nvSpPr>
          <p:cNvPr id="3" name="Holder 3"/>
          <p:cNvSpPr>
            <a:spLocks noGrp="1"/>
          </p:cNvSpPr>
          <p:nvPr>
            <p:ph sz="half" idx="2"/>
          </p:nvPr>
        </p:nvSpPr>
        <p:spPr>
          <a:xfrm>
            <a:off x="279717" y="1428115"/>
            <a:ext cx="5260975" cy="4419600"/>
          </a:xfrm>
          <a:prstGeom prst="rect">
            <a:avLst/>
          </a:prstGeom>
        </p:spPr>
        <p:txBody>
          <a:bodyPr wrap="square" lIns="0" tIns="0" rIns="0" bIns="0">
            <a:spAutoFit/>
          </a:bodyPr>
          <a:lstStyle>
            <a:lvl1pPr>
              <a:defRPr sz="1800" b="1" i="0">
                <a:solidFill>
                  <a:srgbClr val="0046BA"/>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233746"/>
                </a:solidFill>
                <a:latin typeface="Calibri"/>
                <a:cs typeface="Calibri"/>
              </a:defRPr>
            </a:lvl1pPr>
          </a:lstStyle>
          <a:p>
            <a:pPr marL="12700">
              <a:lnSpc>
                <a:spcPts val="880"/>
              </a:lnSpc>
            </a:pPr>
            <a:r>
              <a:rPr spc="5" dirty="0"/>
              <a:t>CONFIDENTIAL©2024 </a:t>
            </a:r>
            <a:r>
              <a:rPr dirty="0"/>
              <a:t>Deephaven</a:t>
            </a:r>
            <a:r>
              <a:rPr spc="-10" dirty="0"/>
              <a:t> </a:t>
            </a:r>
            <a:r>
              <a:rPr spc="-5" dirty="0"/>
              <a:t>Mortgage®</a:t>
            </a:r>
            <a:r>
              <a:rPr spc="5" dirty="0"/>
              <a:t> LLC.</a:t>
            </a:r>
            <a:r>
              <a:rPr spc="-10" dirty="0"/>
              <a:t> </a:t>
            </a:r>
            <a:r>
              <a:rPr spc="-20" dirty="0"/>
              <a:t>All</a:t>
            </a:r>
            <a:r>
              <a:rPr spc="10" dirty="0"/>
              <a:t> </a:t>
            </a:r>
            <a:r>
              <a:rPr spc="-10" dirty="0"/>
              <a:t>rights</a:t>
            </a:r>
            <a:r>
              <a:rPr spc="30" dirty="0"/>
              <a:t> </a:t>
            </a:r>
            <a:r>
              <a:rPr spc="-5" dirty="0"/>
              <a:t>reserved.</a:t>
            </a:r>
            <a:r>
              <a:rPr spc="-10" dirty="0"/>
              <a:t> </a:t>
            </a:r>
            <a:r>
              <a:rPr spc="-5" dirty="0"/>
              <a:t>This</a:t>
            </a:r>
            <a:r>
              <a:rPr spc="35" dirty="0"/>
              <a:t> </a:t>
            </a:r>
            <a:r>
              <a:rPr spc="-5" dirty="0"/>
              <a:t>material</a:t>
            </a:r>
            <a:r>
              <a:rPr spc="-70" dirty="0"/>
              <a:t> </a:t>
            </a:r>
            <a:r>
              <a:rPr spc="20" dirty="0"/>
              <a:t>is</a:t>
            </a:r>
            <a:r>
              <a:rPr spc="-45" dirty="0"/>
              <a:t> </a:t>
            </a:r>
            <a:r>
              <a:rPr dirty="0"/>
              <a:t>intended</a:t>
            </a:r>
            <a:r>
              <a:rPr spc="-10" dirty="0"/>
              <a:t> </a:t>
            </a:r>
            <a:r>
              <a:rPr spc="-5" dirty="0"/>
              <a:t>solely</a:t>
            </a:r>
            <a:r>
              <a:rPr spc="-25" dirty="0"/>
              <a:t> </a:t>
            </a:r>
            <a:r>
              <a:rPr dirty="0"/>
              <a:t>for</a:t>
            </a:r>
            <a:r>
              <a:rPr spc="-10" dirty="0"/>
              <a:t> </a:t>
            </a:r>
            <a:r>
              <a:rPr spc="20" dirty="0"/>
              <a:t>the</a:t>
            </a:r>
            <a:r>
              <a:rPr spc="-65" dirty="0"/>
              <a:t> </a:t>
            </a:r>
            <a:r>
              <a:rPr spc="5" dirty="0"/>
              <a:t>use</a:t>
            </a:r>
            <a:r>
              <a:rPr spc="20" dirty="0"/>
              <a:t> </a:t>
            </a:r>
            <a:r>
              <a:rPr spc="-25" dirty="0"/>
              <a:t>of</a:t>
            </a:r>
            <a:r>
              <a:rPr spc="30" dirty="0"/>
              <a:t> </a:t>
            </a:r>
            <a:r>
              <a:rPr dirty="0"/>
              <a:t>licensed</a:t>
            </a:r>
            <a:r>
              <a:rPr spc="-10" dirty="0"/>
              <a:t> </a:t>
            </a:r>
            <a:r>
              <a:rPr spc="5" dirty="0"/>
              <a:t>mortgage</a:t>
            </a:r>
            <a:r>
              <a:rPr spc="20" dirty="0"/>
              <a:t> </a:t>
            </a:r>
            <a:r>
              <a:rPr spc="-5" dirty="0"/>
              <a:t>professionals.</a:t>
            </a:r>
            <a:r>
              <a:rPr spc="-10" dirty="0"/>
              <a:t> </a:t>
            </a:r>
            <a:r>
              <a:rPr dirty="0"/>
              <a:t>Distribution</a:t>
            </a:r>
            <a:r>
              <a:rPr spc="-5" dirty="0"/>
              <a:t> </a:t>
            </a:r>
            <a:r>
              <a:rPr spc="20" dirty="0"/>
              <a:t>to</a:t>
            </a:r>
            <a:r>
              <a:rPr spc="-10" dirty="0"/>
              <a:t> </a:t>
            </a:r>
            <a:r>
              <a:rPr dirty="0"/>
              <a:t>consumers</a:t>
            </a:r>
            <a:r>
              <a:rPr spc="-45" dirty="0"/>
              <a:t> </a:t>
            </a:r>
            <a:r>
              <a:rPr spc="20" dirty="0"/>
              <a:t>is</a:t>
            </a:r>
            <a:r>
              <a:rPr spc="-45" dirty="0"/>
              <a:t> </a:t>
            </a:r>
            <a:r>
              <a:rPr dirty="0"/>
              <a:t>strictly</a:t>
            </a:r>
            <a:r>
              <a:rPr spc="-20" dirty="0"/>
              <a:t> </a:t>
            </a:r>
            <a:r>
              <a:rPr dirty="0"/>
              <a:t>prohibited.</a:t>
            </a:r>
            <a:r>
              <a:rPr spc="-10" dirty="0"/>
              <a:t> </a:t>
            </a:r>
            <a:r>
              <a:rPr spc="-5" dirty="0"/>
              <a:t>Program</a:t>
            </a:r>
            <a:r>
              <a:rPr spc="-10" dirty="0"/>
              <a:t> </a:t>
            </a:r>
            <a:r>
              <a:rPr spc="10" dirty="0"/>
              <a:t>and</a:t>
            </a:r>
            <a:r>
              <a:rPr spc="-5" dirty="0"/>
              <a:t> </a:t>
            </a:r>
            <a:r>
              <a:rPr spc="5" dirty="0"/>
              <a:t>rates</a:t>
            </a:r>
            <a:r>
              <a:rPr spc="-45" dirty="0"/>
              <a:t> </a:t>
            </a:r>
            <a:r>
              <a:rPr spc="5" dirty="0"/>
              <a:t>are</a:t>
            </a:r>
            <a:r>
              <a:rPr spc="20" dirty="0"/>
              <a:t> </a:t>
            </a:r>
            <a:r>
              <a:rPr spc="15" dirty="0"/>
              <a:t>subjectto</a:t>
            </a:r>
            <a:r>
              <a:rPr spc="-10" dirty="0"/>
              <a:t> </a:t>
            </a:r>
            <a:r>
              <a:rPr dirty="0"/>
              <a:t>change</a:t>
            </a:r>
          </a:p>
          <a:p>
            <a:pPr marL="12700">
              <a:lnSpc>
                <a:spcPct val="100000"/>
              </a:lnSpc>
              <a:spcBef>
                <a:spcPts val="15"/>
              </a:spcBef>
            </a:pPr>
            <a:r>
              <a:rPr dirty="0"/>
              <a:t>without </a:t>
            </a:r>
            <a:r>
              <a:rPr spc="-5" dirty="0"/>
              <a:t>notice. </a:t>
            </a:r>
            <a:r>
              <a:rPr spc="-15" dirty="0"/>
              <a:t>Not </a:t>
            </a:r>
            <a:r>
              <a:rPr spc="5" dirty="0"/>
              <a:t>available </a:t>
            </a:r>
            <a:r>
              <a:rPr spc="25" dirty="0"/>
              <a:t>in </a:t>
            </a:r>
            <a:r>
              <a:rPr spc="-15" dirty="0"/>
              <a:t>all </a:t>
            </a:r>
            <a:r>
              <a:rPr spc="-5" dirty="0"/>
              <a:t>states. </a:t>
            </a:r>
            <a:r>
              <a:rPr dirty="0"/>
              <a:t>Terms subject </a:t>
            </a:r>
            <a:r>
              <a:rPr spc="-20" dirty="0"/>
              <a:t>to </a:t>
            </a:r>
            <a:r>
              <a:rPr spc="5" dirty="0"/>
              <a:t>qualification. </a:t>
            </a:r>
            <a:r>
              <a:rPr spc="-5" dirty="0"/>
              <a:t>deephavenmortgage.com NMLSConsumerAccess.org </a:t>
            </a:r>
            <a:r>
              <a:rPr spc="5" dirty="0"/>
              <a:t>NMLS </a:t>
            </a:r>
            <a:r>
              <a:rPr dirty="0"/>
              <a:t>#958425 Disclosures </a:t>
            </a:r>
            <a:r>
              <a:rPr spc="15" dirty="0"/>
              <a:t>&amp; </a:t>
            </a:r>
            <a:r>
              <a:rPr dirty="0"/>
              <a:t>Licenses </a:t>
            </a:r>
            <a:r>
              <a:rPr spc="85" dirty="0"/>
              <a:t> </a:t>
            </a:r>
            <a:r>
              <a:rPr sz="1125" spc="-254" baseline="7407" dirty="0">
                <a:solidFill>
                  <a:srgbClr val="000000"/>
                </a:solidFill>
              </a:rPr>
              <a:t>h</a:t>
            </a:r>
            <a:r>
              <a:rPr sz="800" u="sng" spc="-170" dirty="0"/>
              <a:t>h</a:t>
            </a:r>
            <a:r>
              <a:rPr sz="1125" u="sng" spc="-254" baseline="7407" dirty="0">
                <a:solidFill>
                  <a:srgbClr val="000000"/>
                </a:solidFill>
              </a:rPr>
              <a:t>t</a:t>
            </a:r>
            <a:r>
              <a:rPr sz="800" u="sng" spc="-170" dirty="0"/>
              <a:t>t</a:t>
            </a:r>
            <a:r>
              <a:rPr sz="1125" u="sng" spc="-254" baseline="7407" dirty="0">
                <a:solidFill>
                  <a:srgbClr val="000000"/>
                </a:solidFill>
              </a:rPr>
              <a:t>t</a:t>
            </a:r>
            <a:r>
              <a:rPr sz="800" u="sng" spc="-170" dirty="0"/>
              <a:t>t</a:t>
            </a:r>
            <a:r>
              <a:rPr sz="1125" u="sng" spc="-254" baseline="7407" dirty="0">
                <a:solidFill>
                  <a:srgbClr val="000000"/>
                </a:solidFill>
              </a:rPr>
              <a:t>p</a:t>
            </a:r>
            <a:r>
              <a:rPr sz="800" u="sng" spc="-170" dirty="0"/>
              <a:t>p</a:t>
            </a:r>
            <a:r>
              <a:rPr sz="1125" u="sng" spc="-254" baseline="7407" dirty="0">
                <a:solidFill>
                  <a:srgbClr val="000000"/>
                </a:solidFill>
              </a:rPr>
              <a:t>s</a:t>
            </a:r>
            <a:r>
              <a:rPr sz="800" u="sng" spc="-170" dirty="0"/>
              <a:t>s</a:t>
            </a:r>
            <a:r>
              <a:rPr sz="1125" u="sng" spc="-254" baseline="7407" dirty="0">
                <a:solidFill>
                  <a:srgbClr val="000000"/>
                </a:solidFill>
              </a:rPr>
              <a:t>:/</a:t>
            </a:r>
            <a:r>
              <a:rPr sz="800" u="sng" spc="-170" dirty="0"/>
              <a:t>:/</a:t>
            </a:r>
            <a:r>
              <a:rPr sz="1125" u="sng" spc="-254" baseline="7407" dirty="0">
                <a:solidFill>
                  <a:srgbClr val="000000"/>
                </a:solidFill>
              </a:rPr>
              <a:t>/</a:t>
            </a:r>
            <a:r>
              <a:rPr sz="800" u="sng" spc="-170" dirty="0"/>
              <a:t>/</a:t>
            </a:r>
            <a:r>
              <a:rPr sz="1125" u="sng" spc="-254" baseline="7407" dirty="0">
                <a:solidFill>
                  <a:srgbClr val="000000"/>
                </a:solidFill>
              </a:rPr>
              <a:t>d</a:t>
            </a:r>
            <a:r>
              <a:rPr sz="800" u="sng" spc="-170" dirty="0"/>
              <a:t>d</a:t>
            </a:r>
            <a:r>
              <a:rPr sz="1125" u="sng" spc="-254" baseline="7407" dirty="0">
                <a:solidFill>
                  <a:srgbClr val="000000"/>
                </a:solidFill>
              </a:rPr>
              <a:t>e</a:t>
            </a:r>
            <a:r>
              <a:rPr sz="800" u="sng" spc="-170" dirty="0"/>
              <a:t>e</a:t>
            </a:r>
            <a:r>
              <a:rPr sz="1125" u="sng" spc="-254" baseline="7407" dirty="0">
                <a:solidFill>
                  <a:srgbClr val="000000"/>
                </a:solidFill>
              </a:rPr>
              <a:t>e</a:t>
            </a:r>
            <a:r>
              <a:rPr sz="800" u="sng" spc="-170" dirty="0"/>
              <a:t>e</a:t>
            </a:r>
            <a:r>
              <a:rPr sz="1125" u="sng" spc="-254" baseline="7407" dirty="0">
                <a:solidFill>
                  <a:srgbClr val="000000"/>
                </a:solidFill>
              </a:rPr>
              <a:t>p</a:t>
            </a:r>
            <a:r>
              <a:rPr sz="800" u="sng" spc="-170" dirty="0"/>
              <a:t>p</a:t>
            </a:r>
            <a:r>
              <a:rPr sz="1125" u="sng" spc="-254" baseline="7407" dirty="0">
                <a:solidFill>
                  <a:srgbClr val="000000"/>
                </a:solidFill>
              </a:rPr>
              <a:t>ha</a:t>
            </a:r>
            <a:r>
              <a:rPr sz="800" u="sng" spc="-170" dirty="0"/>
              <a:t>h</a:t>
            </a:r>
            <a:r>
              <a:rPr sz="1125" u="sng" spc="-254" baseline="7407" dirty="0">
                <a:solidFill>
                  <a:srgbClr val="000000"/>
                </a:solidFill>
              </a:rPr>
              <a:t>v</a:t>
            </a:r>
            <a:r>
              <a:rPr sz="800" u="sng" spc="-170" dirty="0"/>
              <a:t>a</a:t>
            </a:r>
            <a:r>
              <a:rPr sz="1125" u="sng" spc="-254" baseline="7407" dirty="0">
                <a:solidFill>
                  <a:srgbClr val="000000"/>
                </a:solidFill>
              </a:rPr>
              <a:t>e</a:t>
            </a:r>
            <a:r>
              <a:rPr sz="800" u="sng" spc="-170" dirty="0"/>
              <a:t>v</a:t>
            </a:r>
            <a:r>
              <a:rPr sz="1125" u="sng" spc="-254" baseline="7407" dirty="0">
                <a:solidFill>
                  <a:srgbClr val="000000"/>
                </a:solidFill>
              </a:rPr>
              <a:t>n</a:t>
            </a:r>
            <a:r>
              <a:rPr sz="800" u="sng" spc="-170" dirty="0"/>
              <a:t>e</a:t>
            </a:r>
            <a:r>
              <a:rPr sz="1125" u="sng" spc="-254" baseline="7407" dirty="0">
                <a:solidFill>
                  <a:srgbClr val="000000"/>
                </a:solidFill>
              </a:rPr>
              <a:t>m</a:t>
            </a:r>
            <a:r>
              <a:rPr sz="800" u="sng" spc="-170" dirty="0"/>
              <a:t>nm</a:t>
            </a:r>
            <a:r>
              <a:rPr sz="1125" u="sng" spc="-254" baseline="7407" dirty="0">
                <a:solidFill>
                  <a:srgbClr val="000000"/>
                </a:solidFill>
              </a:rPr>
              <a:t>or</a:t>
            </a:r>
            <a:r>
              <a:rPr sz="800" u="sng" spc="-170" dirty="0"/>
              <a:t>o</a:t>
            </a:r>
            <a:r>
              <a:rPr sz="1125" u="sng" spc="-254" baseline="7407" dirty="0">
                <a:solidFill>
                  <a:srgbClr val="000000"/>
                </a:solidFill>
              </a:rPr>
              <a:t>tg</a:t>
            </a:r>
            <a:r>
              <a:rPr sz="800" u="sng" spc="-170" dirty="0"/>
              <a:t>r</a:t>
            </a:r>
            <a:r>
              <a:rPr sz="1125" u="sng" spc="-254" baseline="7407" dirty="0">
                <a:solidFill>
                  <a:srgbClr val="000000"/>
                </a:solidFill>
              </a:rPr>
              <a:t>a</a:t>
            </a:r>
            <a:r>
              <a:rPr sz="800" u="sng" spc="-170" dirty="0"/>
              <a:t>tg</a:t>
            </a:r>
            <a:r>
              <a:rPr sz="1125" u="sng" spc="-254" baseline="7407" dirty="0">
                <a:solidFill>
                  <a:srgbClr val="000000"/>
                </a:solidFill>
              </a:rPr>
              <a:t>g</a:t>
            </a:r>
            <a:r>
              <a:rPr sz="800" u="sng" spc="-170" dirty="0"/>
              <a:t>a</a:t>
            </a:r>
            <a:r>
              <a:rPr sz="1125" u="sng" spc="-254" baseline="7407" dirty="0">
                <a:solidFill>
                  <a:srgbClr val="000000"/>
                </a:solidFill>
              </a:rPr>
              <a:t>e</a:t>
            </a:r>
            <a:r>
              <a:rPr sz="800" u="sng" spc="-170" dirty="0"/>
              <a:t>g</a:t>
            </a:r>
            <a:r>
              <a:rPr sz="1125" u="sng" spc="-254" baseline="7407" dirty="0">
                <a:solidFill>
                  <a:srgbClr val="000000"/>
                </a:solidFill>
              </a:rPr>
              <a:t>.c</a:t>
            </a:r>
            <a:r>
              <a:rPr sz="800" u="sng" spc="-170" dirty="0"/>
              <a:t>e</a:t>
            </a:r>
            <a:r>
              <a:rPr sz="1125" u="sng" spc="-254" baseline="7407" dirty="0">
                <a:solidFill>
                  <a:srgbClr val="000000"/>
                </a:solidFill>
              </a:rPr>
              <a:t>o</a:t>
            </a:r>
            <a:r>
              <a:rPr sz="800" u="sng" spc="-170" dirty="0"/>
              <a:t>.</a:t>
            </a:r>
            <a:r>
              <a:rPr sz="1125" u="sng" spc="-254" baseline="7407" dirty="0">
                <a:solidFill>
                  <a:srgbClr val="000000"/>
                </a:solidFill>
              </a:rPr>
              <a:t>m</a:t>
            </a:r>
            <a:r>
              <a:rPr sz="800" u="sng" spc="-170" dirty="0"/>
              <a:t>co</a:t>
            </a:r>
            <a:r>
              <a:rPr sz="1125" u="sng" spc="-254" baseline="7407" dirty="0">
                <a:solidFill>
                  <a:srgbClr val="000000"/>
                </a:solidFill>
              </a:rPr>
              <a:t>/</a:t>
            </a:r>
            <a:r>
              <a:rPr sz="800" u="sng" spc="-170" dirty="0"/>
              <a:t>m</a:t>
            </a:r>
            <a:r>
              <a:rPr sz="1125" u="sng" spc="-254" baseline="7407" dirty="0">
                <a:solidFill>
                  <a:srgbClr val="000000"/>
                </a:solidFill>
              </a:rPr>
              <a:t>dis</a:t>
            </a:r>
            <a:r>
              <a:rPr sz="800" u="sng" spc="-170" dirty="0"/>
              <a:t>/</a:t>
            </a:r>
            <a:r>
              <a:rPr sz="1125" u="sng" spc="-254" baseline="7407" dirty="0">
                <a:solidFill>
                  <a:srgbClr val="000000"/>
                </a:solidFill>
              </a:rPr>
              <a:t>c</a:t>
            </a:r>
            <a:r>
              <a:rPr sz="800" u="sng" spc="-170" dirty="0"/>
              <a:t>d</a:t>
            </a:r>
            <a:r>
              <a:rPr sz="1125" u="sng" spc="-254" baseline="7407" dirty="0">
                <a:solidFill>
                  <a:srgbClr val="000000"/>
                </a:solidFill>
              </a:rPr>
              <a:t>l</a:t>
            </a:r>
            <a:r>
              <a:rPr sz="800" u="sng" spc="-170" dirty="0"/>
              <a:t>i</a:t>
            </a:r>
            <a:r>
              <a:rPr sz="1125" u="sng" spc="-254" baseline="7407" dirty="0">
                <a:solidFill>
                  <a:srgbClr val="000000"/>
                </a:solidFill>
              </a:rPr>
              <a:t>o</a:t>
            </a:r>
            <a:r>
              <a:rPr sz="800" u="sng" spc="-170" dirty="0"/>
              <a:t>s</a:t>
            </a:r>
            <a:r>
              <a:rPr sz="1125" u="sng" spc="-254" baseline="7407" dirty="0">
                <a:solidFill>
                  <a:srgbClr val="000000"/>
                </a:solidFill>
              </a:rPr>
              <a:t>s</a:t>
            </a:r>
            <a:r>
              <a:rPr sz="800" u="sng" spc="-170" dirty="0"/>
              <a:t>c</a:t>
            </a:r>
            <a:r>
              <a:rPr sz="1125" u="sng" spc="-254" baseline="7407" dirty="0">
                <a:solidFill>
                  <a:srgbClr val="000000"/>
                </a:solidFill>
              </a:rPr>
              <a:t>u</a:t>
            </a:r>
            <a:r>
              <a:rPr sz="800" u="sng" spc="-170" dirty="0"/>
              <a:t>lo</a:t>
            </a:r>
            <a:r>
              <a:rPr sz="1125" u="sng" spc="-254" baseline="7407" dirty="0">
                <a:solidFill>
                  <a:srgbClr val="000000"/>
                </a:solidFill>
              </a:rPr>
              <a:t>re</a:t>
            </a:r>
            <a:r>
              <a:rPr sz="800" u="sng" spc="-170" dirty="0"/>
              <a:t>s</a:t>
            </a:r>
            <a:r>
              <a:rPr sz="1125" u="sng" spc="-254" baseline="7407" dirty="0">
                <a:solidFill>
                  <a:srgbClr val="000000"/>
                </a:solidFill>
              </a:rPr>
              <a:t>s</a:t>
            </a:r>
            <a:r>
              <a:rPr sz="800" u="sng" spc="-170" dirty="0"/>
              <a:t>u</a:t>
            </a:r>
            <a:r>
              <a:rPr sz="1125" u="sng" spc="-254" baseline="7407" dirty="0">
                <a:solidFill>
                  <a:srgbClr val="000000"/>
                </a:solidFill>
              </a:rPr>
              <a:t>-a</a:t>
            </a:r>
            <a:r>
              <a:rPr sz="800" u="sng" spc="-170" dirty="0"/>
              <a:t>re</a:t>
            </a:r>
            <a:r>
              <a:rPr sz="1125" u="sng" spc="-254" baseline="7407" dirty="0">
                <a:solidFill>
                  <a:srgbClr val="000000"/>
                </a:solidFill>
              </a:rPr>
              <a:t>n</a:t>
            </a:r>
            <a:r>
              <a:rPr sz="800" u="sng" spc="-170" dirty="0"/>
              <a:t>s</a:t>
            </a:r>
            <a:r>
              <a:rPr sz="1125" u="sng" spc="-254" baseline="7407" dirty="0">
                <a:solidFill>
                  <a:srgbClr val="000000"/>
                </a:solidFill>
              </a:rPr>
              <a:t>d</a:t>
            </a:r>
            <a:r>
              <a:rPr sz="800" u="sng" spc="-170" dirty="0"/>
              <a:t>-</a:t>
            </a:r>
            <a:r>
              <a:rPr sz="1125" u="sng" spc="-254" baseline="7407" dirty="0">
                <a:solidFill>
                  <a:srgbClr val="000000"/>
                </a:solidFill>
              </a:rPr>
              <a:t>-</a:t>
            </a:r>
            <a:r>
              <a:rPr sz="800" u="sng" spc="-170" dirty="0"/>
              <a:t>a</a:t>
            </a:r>
            <a:r>
              <a:rPr sz="1125" u="sng" spc="-254" baseline="7407" dirty="0">
                <a:solidFill>
                  <a:srgbClr val="000000"/>
                </a:solidFill>
              </a:rPr>
              <a:t>li</a:t>
            </a:r>
            <a:r>
              <a:rPr sz="800" u="sng" spc="-170" dirty="0"/>
              <a:t>n</a:t>
            </a:r>
            <a:r>
              <a:rPr sz="1125" u="sng" spc="-254" baseline="7407" dirty="0">
                <a:solidFill>
                  <a:srgbClr val="000000"/>
                </a:solidFill>
              </a:rPr>
              <a:t>ce</a:t>
            </a:r>
            <a:r>
              <a:rPr sz="800" u="sng" spc="-170" dirty="0"/>
              <a:t>d</a:t>
            </a:r>
            <a:r>
              <a:rPr sz="1125" u="sng" spc="-254" baseline="7407" dirty="0">
                <a:solidFill>
                  <a:srgbClr val="000000"/>
                </a:solidFill>
              </a:rPr>
              <a:t>n</a:t>
            </a:r>
            <a:r>
              <a:rPr sz="800" u="sng" spc="-170" dirty="0"/>
              <a:t>-</a:t>
            </a:r>
            <a:r>
              <a:rPr sz="1125" u="sng" spc="-254" baseline="7407" dirty="0">
                <a:solidFill>
                  <a:srgbClr val="000000"/>
                </a:solidFill>
              </a:rPr>
              <a:t>s</a:t>
            </a:r>
            <a:r>
              <a:rPr sz="800" u="sng" spc="-170" dirty="0"/>
              <a:t>li</a:t>
            </a:r>
            <a:r>
              <a:rPr sz="1125" u="sng" spc="-254" baseline="7407" dirty="0">
                <a:solidFill>
                  <a:srgbClr val="000000"/>
                </a:solidFill>
              </a:rPr>
              <a:t>e</a:t>
            </a:r>
            <a:r>
              <a:rPr sz="800" u="sng" spc="-170" dirty="0"/>
              <a:t>c</a:t>
            </a:r>
            <a:r>
              <a:rPr sz="1125" u="sng" spc="-254" baseline="7407" dirty="0">
                <a:solidFill>
                  <a:srgbClr val="000000"/>
                </a:solidFill>
              </a:rPr>
              <a:t>s</a:t>
            </a:r>
            <a:r>
              <a:rPr sz="800" u="sng" spc="-170" dirty="0"/>
              <a:t>e</a:t>
            </a:r>
            <a:r>
              <a:rPr sz="1125" u="sng" spc="-254" baseline="7407" dirty="0">
                <a:solidFill>
                  <a:srgbClr val="000000"/>
                </a:solidFill>
              </a:rPr>
              <a:t>/</a:t>
            </a:r>
            <a:r>
              <a:rPr sz="800" u="sng" spc="-170" dirty="0"/>
              <a:t>nses/</a:t>
            </a:r>
            <a:endParaRPr sz="80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121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7750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0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0736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11/11/2024</a:t>
            </a:fld>
            <a:endParaRPr lang="en-US"/>
          </a:p>
        </p:txBody>
      </p:sp>
      <p:sp>
        <p:nvSpPr>
          <p:cNvPr id="8" name="Footer Placeholder 7"/>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8920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3"/>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810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2"/>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4003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5"/>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8937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1104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11/11/2024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12700">
              <a:lnSpc>
                <a:spcPts val="880"/>
              </a:lnSpc>
            </a:pPr>
            <a:r>
              <a:rPr lang="en-US" spc="5"/>
              <a:t>CONFIDENTIAL©2024 </a:t>
            </a:r>
            <a:r>
              <a:rPr lang="en-US"/>
              <a:t>Deephaven</a:t>
            </a:r>
            <a:r>
              <a:rPr lang="en-US" spc="-10"/>
              <a:t> </a:t>
            </a:r>
            <a:r>
              <a:rPr lang="en-US" spc="-5"/>
              <a:t>Mortgage®</a:t>
            </a:r>
            <a:r>
              <a:rPr lang="en-US" spc="5"/>
              <a:t> LLC.</a:t>
            </a:r>
            <a:r>
              <a:rPr lang="en-US" spc="-10"/>
              <a:t> </a:t>
            </a:r>
            <a:r>
              <a:rPr lang="en-US" spc="-20"/>
              <a:t>All</a:t>
            </a:r>
            <a:r>
              <a:rPr lang="en-US" spc="10"/>
              <a:t> </a:t>
            </a:r>
            <a:r>
              <a:rPr lang="en-US" spc="-10"/>
              <a:t>rights</a:t>
            </a:r>
            <a:r>
              <a:rPr lang="en-US" spc="30"/>
              <a:t> </a:t>
            </a:r>
            <a:r>
              <a:rPr lang="en-US" spc="-5"/>
              <a:t>reserved.</a:t>
            </a:r>
            <a:r>
              <a:rPr lang="en-US" spc="-10"/>
              <a:t> </a:t>
            </a:r>
            <a:r>
              <a:rPr lang="en-US" spc="-5"/>
              <a:t>This</a:t>
            </a:r>
            <a:r>
              <a:rPr lang="en-US" spc="35"/>
              <a:t> </a:t>
            </a:r>
            <a:r>
              <a:rPr lang="en-US" spc="-5"/>
              <a:t>material</a:t>
            </a:r>
            <a:r>
              <a:rPr lang="en-US" spc="-70"/>
              <a:t> </a:t>
            </a:r>
            <a:r>
              <a:rPr lang="en-US" spc="20"/>
              <a:t>is</a:t>
            </a:r>
            <a:r>
              <a:rPr lang="en-US" spc="-45"/>
              <a:t> </a:t>
            </a:r>
            <a:r>
              <a:rPr lang="en-US"/>
              <a:t>intended</a:t>
            </a:r>
            <a:r>
              <a:rPr lang="en-US" spc="-10"/>
              <a:t> </a:t>
            </a:r>
            <a:r>
              <a:rPr lang="en-US" spc="-5"/>
              <a:t>solely</a:t>
            </a:r>
            <a:r>
              <a:rPr lang="en-US" spc="-25"/>
              <a:t> </a:t>
            </a:r>
            <a:r>
              <a:rPr lang="en-US"/>
              <a:t>for</a:t>
            </a:r>
            <a:r>
              <a:rPr lang="en-US" spc="-10"/>
              <a:t> </a:t>
            </a:r>
            <a:r>
              <a:rPr lang="en-US" spc="20"/>
              <a:t>the</a:t>
            </a:r>
            <a:r>
              <a:rPr lang="en-US" spc="-65"/>
              <a:t> </a:t>
            </a:r>
            <a:r>
              <a:rPr lang="en-US" spc="5"/>
              <a:t>use</a:t>
            </a:r>
            <a:r>
              <a:rPr lang="en-US" spc="20"/>
              <a:t> </a:t>
            </a:r>
            <a:r>
              <a:rPr lang="en-US" spc="-25"/>
              <a:t>of</a:t>
            </a:r>
            <a:r>
              <a:rPr lang="en-US" spc="30"/>
              <a:t> </a:t>
            </a:r>
            <a:r>
              <a:rPr lang="en-US"/>
              <a:t>licensed</a:t>
            </a:r>
            <a:r>
              <a:rPr lang="en-US" spc="-10"/>
              <a:t> </a:t>
            </a:r>
            <a:r>
              <a:rPr lang="en-US" spc="5"/>
              <a:t>mortgage</a:t>
            </a:r>
            <a:r>
              <a:rPr lang="en-US" spc="20"/>
              <a:t> </a:t>
            </a:r>
            <a:r>
              <a:rPr lang="en-US" spc="-5"/>
              <a:t>professionals.</a:t>
            </a:r>
            <a:r>
              <a:rPr lang="en-US" spc="-10"/>
              <a:t> </a:t>
            </a:r>
            <a:r>
              <a:rPr lang="en-US"/>
              <a:t>Distribution</a:t>
            </a:r>
            <a:r>
              <a:rPr lang="en-US" spc="-5"/>
              <a:t> </a:t>
            </a:r>
            <a:r>
              <a:rPr lang="en-US" spc="20"/>
              <a:t>to</a:t>
            </a:r>
            <a:r>
              <a:rPr lang="en-US" spc="-10"/>
              <a:t> </a:t>
            </a:r>
            <a:r>
              <a:rPr lang="en-US"/>
              <a:t>consumers</a:t>
            </a:r>
            <a:r>
              <a:rPr lang="en-US" spc="-45"/>
              <a:t> </a:t>
            </a:r>
            <a:r>
              <a:rPr lang="en-US" spc="20"/>
              <a:t>is</a:t>
            </a:r>
            <a:r>
              <a:rPr lang="en-US" spc="-45"/>
              <a:t> </a:t>
            </a:r>
            <a:r>
              <a:rPr lang="en-US"/>
              <a:t>strictly</a:t>
            </a:r>
            <a:r>
              <a:rPr lang="en-US" spc="-20"/>
              <a:t> </a:t>
            </a:r>
            <a:r>
              <a:rPr lang="en-US"/>
              <a:t>prohibited.</a:t>
            </a:r>
            <a:r>
              <a:rPr lang="en-US" spc="-10"/>
              <a:t> </a:t>
            </a:r>
            <a:r>
              <a:rPr lang="en-US" spc="-5"/>
              <a:t>Program</a:t>
            </a:r>
            <a:r>
              <a:rPr lang="en-US" spc="-10"/>
              <a:t> </a:t>
            </a:r>
            <a:r>
              <a:rPr lang="en-US" spc="10"/>
              <a:t>and</a:t>
            </a:r>
            <a:r>
              <a:rPr lang="en-US" spc="-5"/>
              <a:t> </a:t>
            </a:r>
            <a:r>
              <a:rPr lang="en-US" spc="5"/>
              <a:t>rates</a:t>
            </a:r>
            <a:r>
              <a:rPr lang="en-US" spc="-45"/>
              <a:t> </a:t>
            </a:r>
            <a:r>
              <a:rPr lang="en-US" spc="5"/>
              <a:t>are</a:t>
            </a:r>
            <a:r>
              <a:rPr lang="en-US" spc="20"/>
              <a:t> </a:t>
            </a:r>
            <a:r>
              <a:rPr lang="en-US" spc="15"/>
              <a:t>subjectto</a:t>
            </a:r>
            <a:r>
              <a:rPr lang="en-US" spc="-10"/>
              <a:t> </a:t>
            </a:r>
            <a:r>
              <a:rPr lang="en-US"/>
              <a:t>change</a:t>
            </a:r>
          </a:p>
          <a:p>
            <a:pPr marL="12700">
              <a:lnSpc>
                <a:spcPct val="100000"/>
              </a:lnSpc>
              <a:spcBef>
                <a:spcPts val="15"/>
              </a:spcBef>
            </a:pPr>
            <a:r>
              <a:rPr lang="en-US"/>
              <a:t>without </a:t>
            </a:r>
            <a:r>
              <a:rPr lang="en-US" spc="-5"/>
              <a:t>notice. </a:t>
            </a:r>
            <a:r>
              <a:rPr lang="en-US" spc="-15"/>
              <a:t>Not </a:t>
            </a:r>
            <a:r>
              <a:rPr lang="en-US" spc="5"/>
              <a:t>available </a:t>
            </a:r>
            <a:r>
              <a:rPr lang="en-US" spc="25"/>
              <a:t>in </a:t>
            </a:r>
            <a:r>
              <a:rPr lang="en-US" spc="-15"/>
              <a:t>all </a:t>
            </a:r>
            <a:r>
              <a:rPr lang="en-US" spc="-5"/>
              <a:t>states. </a:t>
            </a:r>
            <a:r>
              <a:rPr lang="en-US"/>
              <a:t>Terms subject </a:t>
            </a:r>
            <a:r>
              <a:rPr lang="en-US" spc="-20"/>
              <a:t>to </a:t>
            </a:r>
            <a:r>
              <a:rPr lang="en-US" spc="5"/>
              <a:t>qualification. </a:t>
            </a:r>
            <a:r>
              <a:rPr lang="en-US" spc="-5"/>
              <a:t>deephavenmortgage.com NMLSConsumerAccess.org </a:t>
            </a:r>
            <a:r>
              <a:rPr lang="en-US" spc="5"/>
              <a:t>NMLS </a:t>
            </a:r>
            <a:r>
              <a:rPr lang="en-US"/>
              <a:t>#958425 Disclosures </a:t>
            </a:r>
            <a:r>
              <a:rPr lang="en-US" spc="15"/>
              <a:t>&amp; </a:t>
            </a:r>
            <a:r>
              <a:rPr lang="en-US"/>
              <a:t>Licenses </a:t>
            </a:r>
            <a:r>
              <a:rPr lang="en-US" spc="85"/>
              <a:t> </a:t>
            </a:r>
            <a:r>
              <a:rPr lang="en-US" sz="1125" spc="-254" baseline="7407">
                <a:solidFill>
                  <a:srgbClr val="000000"/>
                </a:solidFill>
              </a:rPr>
              <a:t>h</a:t>
            </a:r>
            <a:r>
              <a:rPr lang="en-US" sz="800" u="sng" spc="-170"/>
              <a:t>h</a:t>
            </a:r>
            <a:r>
              <a:rPr lang="en-US" sz="1125" u="sng" spc="-254" baseline="7407">
                <a:solidFill>
                  <a:srgbClr val="000000"/>
                </a:solidFill>
              </a:rPr>
              <a:t>t</a:t>
            </a:r>
            <a:r>
              <a:rPr lang="en-US" sz="800" u="sng" spc="-170"/>
              <a:t>t</a:t>
            </a:r>
            <a:r>
              <a:rPr lang="en-US" sz="1125" u="sng" spc="-254" baseline="7407">
                <a:solidFill>
                  <a:srgbClr val="000000"/>
                </a:solidFill>
              </a:rPr>
              <a:t>t</a:t>
            </a:r>
            <a:r>
              <a:rPr lang="en-US" sz="800" u="sng" spc="-170"/>
              <a:t>t</a:t>
            </a:r>
            <a:r>
              <a:rPr lang="en-US" sz="1125" u="sng" spc="-254" baseline="7407">
                <a:solidFill>
                  <a:srgbClr val="000000"/>
                </a:solidFill>
              </a:rPr>
              <a:t>p</a:t>
            </a:r>
            <a:r>
              <a:rPr lang="en-US" sz="800" u="sng" spc="-170"/>
              <a:t>p</a:t>
            </a:r>
            <a:r>
              <a:rPr lang="en-US" sz="1125" u="sng" spc="-254" baseline="7407">
                <a:solidFill>
                  <a:srgbClr val="000000"/>
                </a:solidFill>
              </a:rPr>
              <a:t>s</a:t>
            </a:r>
            <a:r>
              <a:rPr lang="en-US" sz="800" u="sng" spc="-170"/>
              <a:t>s</a:t>
            </a:r>
            <a:r>
              <a:rPr lang="en-US" sz="1125" u="sng" spc="-254" baseline="7407">
                <a:solidFill>
                  <a:srgbClr val="000000"/>
                </a:solidFill>
              </a:rPr>
              <a:t>:/</a:t>
            </a:r>
            <a:r>
              <a:rPr lang="en-US" sz="800" u="sng" spc="-170"/>
              <a:t>:/</a:t>
            </a:r>
            <a:r>
              <a:rPr lang="en-US" sz="1125" u="sng" spc="-254" baseline="7407">
                <a:solidFill>
                  <a:srgbClr val="000000"/>
                </a:solidFill>
              </a:rPr>
              <a:t>/</a:t>
            </a:r>
            <a:r>
              <a:rPr lang="en-US" sz="800" u="sng" spc="-170"/>
              <a:t>/</a:t>
            </a:r>
            <a:r>
              <a:rPr lang="en-US" sz="1125" u="sng" spc="-254" baseline="7407">
                <a:solidFill>
                  <a:srgbClr val="000000"/>
                </a:solidFill>
              </a:rPr>
              <a:t>d</a:t>
            </a:r>
            <a:r>
              <a:rPr lang="en-US" sz="800" u="sng" spc="-170"/>
              <a:t>d</a:t>
            </a:r>
            <a:r>
              <a:rPr lang="en-US" sz="1125" u="sng" spc="-254" baseline="7407">
                <a:solidFill>
                  <a:srgbClr val="000000"/>
                </a:solidFill>
              </a:rPr>
              <a:t>e</a:t>
            </a:r>
            <a:r>
              <a:rPr lang="en-US" sz="800" u="sng" spc="-170"/>
              <a:t>e</a:t>
            </a:r>
            <a:r>
              <a:rPr lang="en-US" sz="1125" u="sng" spc="-254" baseline="7407">
                <a:solidFill>
                  <a:srgbClr val="000000"/>
                </a:solidFill>
              </a:rPr>
              <a:t>e</a:t>
            </a:r>
            <a:r>
              <a:rPr lang="en-US" sz="800" u="sng" spc="-170"/>
              <a:t>e</a:t>
            </a:r>
            <a:r>
              <a:rPr lang="en-US" sz="1125" u="sng" spc="-254" baseline="7407">
                <a:solidFill>
                  <a:srgbClr val="000000"/>
                </a:solidFill>
              </a:rPr>
              <a:t>p</a:t>
            </a:r>
            <a:r>
              <a:rPr lang="en-US" sz="800" u="sng" spc="-170"/>
              <a:t>p</a:t>
            </a:r>
            <a:r>
              <a:rPr lang="en-US" sz="1125" u="sng" spc="-254" baseline="7407">
                <a:solidFill>
                  <a:srgbClr val="000000"/>
                </a:solidFill>
              </a:rPr>
              <a:t>ha</a:t>
            </a:r>
            <a:r>
              <a:rPr lang="en-US" sz="800" u="sng" spc="-170"/>
              <a:t>h</a:t>
            </a:r>
            <a:r>
              <a:rPr lang="en-US" sz="1125" u="sng" spc="-254" baseline="7407">
                <a:solidFill>
                  <a:srgbClr val="000000"/>
                </a:solidFill>
              </a:rPr>
              <a:t>v</a:t>
            </a:r>
            <a:r>
              <a:rPr lang="en-US" sz="800" u="sng" spc="-170"/>
              <a:t>a</a:t>
            </a:r>
            <a:r>
              <a:rPr lang="en-US" sz="1125" u="sng" spc="-254" baseline="7407">
                <a:solidFill>
                  <a:srgbClr val="000000"/>
                </a:solidFill>
              </a:rPr>
              <a:t>e</a:t>
            </a:r>
            <a:r>
              <a:rPr lang="en-US" sz="800" u="sng" spc="-170"/>
              <a:t>v</a:t>
            </a:r>
            <a:r>
              <a:rPr lang="en-US" sz="1125" u="sng" spc="-254" baseline="7407">
                <a:solidFill>
                  <a:srgbClr val="000000"/>
                </a:solidFill>
              </a:rPr>
              <a:t>n</a:t>
            </a:r>
            <a:r>
              <a:rPr lang="en-US" sz="800" u="sng" spc="-170"/>
              <a:t>e</a:t>
            </a:r>
            <a:r>
              <a:rPr lang="en-US" sz="1125" u="sng" spc="-254" baseline="7407">
                <a:solidFill>
                  <a:srgbClr val="000000"/>
                </a:solidFill>
              </a:rPr>
              <a:t>m</a:t>
            </a:r>
            <a:r>
              <a:rPr lang="en-US" sz="800" u="sng" spc="-170"/>
              <a:t>nm</a:t>
            </a:r>
            <a:r>
              <a:rPr lang="en-US" sz="1125" u="sng" spc="-254" baseline="7407">
                <a:solidFill>
                  <a:srgbClr val="000000"/>
                </a:solidFill>
              </a:rPr>
              <a:t>or</a:t>
            </a:r>
            <a:r>
              <a:rPr lang="en-US" sz="800" u="sng" spc="-170"/>
              <a:t>o</a:t>
            </a:r>
            <a:r>
              <a:rPr lang="en-US" sz="1125" u="sng" spc="-254" baseline="7407">
                <a:solidFill>
                  <a:srgbClr val="000000"/>
                </a:solidFill>
              </a:rPr>
              <a:t>tg</a:t>
            </a:r>
            <a:r>
              <a:rPr lang="en-US" sz="800" u="sng" spc="-170"/>
              <a:t>r</a:t>
            </a:r>
            <a:r>
              <a:rPr lang="en-US" sz="1125" u="sng" spc="-254" baseline="7407">
                <a:solidFill>
                  <a:srgbClr val="000000"/>
                </a:solidFill>
              </a:rPr>
              <a:t>a</a:t>
            </a:r>
            <a:r>
              <a:rPr lang="en-US" sz="800" u="sng" spc="-170"/>
              <a:t>tg</a:t>
            </a:r>
            <a:r>
              <a:rPr lang="en-US" sz="1125" u="sng" spc="-254" baseline="7407">
                <a:solidFill>
                  <a:srgbClr val="000000"/>
                </a:solidFill>
              </a:rPr>
              <a:t>g</a:t>
            </a:r>
            <a:r>
              <a:rPr lang="en-US" sz="800" u="sng" spc="-170"/>
              <a:t>a</a:t>
            </a:r>
            <a:r>
              <a:rPr lang="en-US" sz="1125" u="sng" spc="-254" baseline="7407">
                <a:solidFill>
                  <a:srgbClr val="000000"/>
                </a:solidFill>
              </a:rPr>
              <a:t>e</a:t>
            </a:r>
            <a:r>
              <a:rPr lang="en-US" sz="800" u="sng" spc="-170"/>
              <a:t>g</a:t>
            </a:r>
            <a:r>
              <a:rPr lang="en-US" sz="1125" u="sng" spc="-254" baseline="7407">
                <a:solidFill>
                  <a:srgbClr val="000000"/>
                </a:solidFill>
              </a:rPr>
              <a:t>.c</a:t>
            </a:r>
            <a:r>
              <a:rPr lang="en-US" sz="800" u="sng" spc="-170"/>
              <a:t>e</a:t>
            </a:r>
            <a:r>
              <a:rPr lang="en-US" sz="1125" u="sng" spc="-254" baseline="7407">
                <a:solidFill>
                  <a:srgbClr val="000000"/>
                </a:solidFill>
              </a:rPr>
              <a:t>o</a:t>
            </a:r>
            <a:r>
              <a:rPr lang="en-US" sz="800" u="sng" spc="-170"/>
              <a:t>.</a:t>
            </a:r>
            <a:r>
              <a:rPr lang="en-US" sz="1125" u="sng" spc="-254" baseline="7407">
                <a:solidFill>
                  <a:srgbClr val="000000"/>
                </a:solidFill>
              </a:rPr>
              <a:t>m</a:t>
            </a:r>
            <a:r>
              <a:rPr lang="en-US" sz="800" u="sng" spc="-170"/>
              <a:t>co</a:t>
            </a:r>
            <a:r>
              <a:rPr lang="en-US" sz="1125" u="sng" spc="-254" baseline="7407">
                <a:solidFill>
                  <a:srgbClr val="000000"/>
                </a:solidFill>
              </a:rPr>
              <a:t>/</a:t>
            </a:r>
            <a:r>
              <a:rPr lang="en-US" sz="800" u="sng" spc="-170"/>
              <a:t>m</a:t>
            </a:r>
            <a:r>
              <a:rPr lang="en-US" sz="1125" u="sng" spc="-254" baseline="7407">
                <a:solidFill>
                  <a:srgbClr val="000000"/>
                </a:solidFill>
              </a:rPr>
              <a:t>dis</a:t>
            </a:r>
            <a:r>
              <a:rPr lang="en-US" sz="800" u="sng" spc="-170"/>
              <a:t>/</a:t>
            </a:r>
            <a:r>
              <a:rPr lang="en-US" sz="1125" u="sng" spc="-254" baseline="7407">
                <a:solidFill>
                  <a:srgbClr val="000000"/>
                </a:solidFill>
              </a:rPr>
              <a:t>c</a:t>
            </a:r>
            <a:r>
              <a:rPr lang="en-US" sz="800" u="sng" spc="-170"/>
              <a:t>d</a:t>
            </a:r>
            <a:r>
              <a:rPr lang="en-US" sz="1125" u="sng" spc="-254" baseline="7407">
                <a:solidFill>
                  <a:srgbClr val="000000"/>
                </a:solidFill>
              </a:rPr>
              <a:t>l</a:t>
            </a:r>
            <a:r>
              <a:rPr lang="en-US" sz="800" u="sng" spc="-170"/>
              <a:t>i</a:t>
            </a:r>
            <a:r>
              <a:rPr lang="en-US" sz="1125" u="sng" spc="-254" baseline="7407">
                <a:solidFill>
                  <a:srgbClr val="000000"/>
                </a:solidFill>
              </a:rPr>
              <a:t>o</a:t>
            </a:r>
            <a:r>
              <a:rPr lang="en-US" sz="800" u="sng" spc="-170"/>
              <a:t>s</a:t>
            </a:r>
            <a:r>
              <a:rPr lang="en-US" sz="1125" u="sng" spc="-254" baseline="7407">
                <a:solidFill>
                  <a:srgbClr val="000000"/>
                </a:solidFill>
              </a:rPr>
              <a:t>s</a:t>
            </a:r>
            <a:r>
              <a:rPr lang="en-US" sz="800" u="sng" spc="-170"/>
              <a:t>c</a:t>
            </a:r>
            <a:r>
              <a:rPr lang="en-US" sz="1125" u="sng" spc="-254" baseline="7407">
                <a:solidFill>
                  <a:srgbClr val="000000"/>
                </a:solidFill>
              </a:rPr>
              <a:t>u</a:t>
            </a:r>
            <a:r>
              <a:rPr lang="en-US" sz="800" u="sng" spc="-170"/>
              <a:t>lo</a:t>
            </a:r>
            <a:r>
              <a:rPr lang="en-US" sz="1125" u="sng" spc="-254" baseline="7407">
                <a:solidFill>
                  <a:srgbClr val="000000"/>
                </a:solidFill>
              </a:rPr>
              <a:t>re</a:t>
            </a:r>
            <a:r>
              <a:rPr lang="en-US" sz="800" u="sng" spc="-170"/>
              <a:t>s</a:t>
            </a:r>
            <a:r>
              <a:rPr lang="en-US" sz="1125" u="sng" spc="-254" baseline="7407">
                <a:solidFill>
                  <a:srgbClr val="000000"/>
                </a:solidFill>
              </a:rPr>
              <a:t>s</a:t>
            </a:r>
            <a:r>
              <a:rPr lang="en-US" sz="800" u="sng" spc="-170"/>
              <a:t>u</a:t>
            </a:r>
            <a:r>
              <a:rPr lang="en-US" sz="1125" u="sng" spc="-254" baseline="7407">
                <a:solidFill>
                  <a:srgbClr val="000000"/>
                </a:solidFill>
              </a:rPr>
              <a:t>-a</a:t>
            </a:r>
            <a:r>
              <a:rPr lang="en-US" sz="800" u="sng" spc="-170"/>
              <a:t>re</a:t>
            </a:r>
            <a:r>
              <a:rPr lang="en-US" sz="1125" u="sng" spc="-254" baseline="7407">
                <a:solidFill>
                  <a:srgbClr val="000000"/>
                </a:solidFill>
              </a:rPr>
              <a:t>n</a:t>
            </a:r>
            <a:r>
              <a:rPr lang="en-US" sz="800" u="sng" spc="-170"/>
              <a:t>s</a:t>
            </a:r>
            <a:r>
              <a:rPr lang="en-US" sz="1125" u="sng" spc="-254" baseline="7407">
                <a:solidFill>
                  <a:srgbClr val="000000"/>
                </a:solidFill>
              </a:rPr>
              <a:t>d</a:t>
            </a:r>
            <a:r>
              <a:rPr lang="en-US" sz="800" u="sng" spc="-170"/>
              <a:t>-</a:t>
            </a:r>
            <a:r>
              <a:rPr lang="en-US" sz="1125" u="sng" spc="-254" baseline="7407">
                <a:solidFill>
                  <a:srgbClr val="000000"/>
                </a:solidFill>
              </a:rPr>
              <a:t>-</a:t>
            </a:r>
            <a:r>
              <a:rPr lang="en-US" sz="800" u="sng" spc="-170"/>
              <a:t>a</a:t>
            </a:r>
            <a:r>
              <a:rPr lang="en-US" sz="1125" u="sng" spc="-254" baseline="7407">
                <a:solidFill>
                  <a:srgbClr val="000000"/>
                </a:solidFill>
              </a:rPr>
              <a:t>li</a:t>
            </a:r>
            <a:r>
              <a:rPr lang="en-US" sz="800" u="sng" spc="-170"/>
              <a:t>n</a:t>
            </a:r>
            <a:r>
              <a:rPr lang="en-US" sz="1125" u="sng" spc="-254" baseline="7407">
                <a:solidFill>
                  <a:srgbClr val="000000"/>
                </a:solidFill>
              </a:rPr>
              <a:t>ce</a:t>
            </a:r>
            <a:r>
              <a:rPr lang="en-US" sz="800" u="sng" spc="-170"/>
              <a:t>d</a:t>
            </a:r>
            <a:r>
              <a:rPr lang="en-US" sz="1125" u="sng" spc="-254" baseline="7407">
                <a:solidFill>
                  <a:srgbClr val="000000"/>
                </a:solidFill>
              </a:rPr>
              <a:t>n</a:t>
            </a:r>
            <a:r>
              <a:rPr lang="en-US" sz="800" u="sng" spc="-170"/>
              <a:t>-</a:t>
            </a:r>
            <a:r>
              <a:rPr lang="en-US" sz="1125" u="sng" spc="-254" baseline="7407">
                <a:solidFill>
                  <a:srgbClr val="000000"/>
                </a:solidFill>
              </a:rPr>
              <a:t>s</a:t>
            </a:r>
            <a:r>
              <a:rPr lang="en-US" sz="800" u="sng" spc="-170"/>
              <a:t>li</a:t>
            </a:r>
            <a:r>
              <a:rPr lang="en-US" sz="1125" u="sng" spc="-254" baseline="7407">
                <a:solidFill>
                  <a:srgbClr val="000000"/>
                </a:solidFill>
              </a:rPr>
              <a:t>e</a:t>
            </a:r>
            <a:r>
              <a:rPr lang="en-US" sz="800" u="sng" spc="-170"/>
              <a:t>c</a:t>
            </a:r>
            <a:r>
              <a:rPr lang="en-US" sz="1125" u="sng" spc="-254" baseline="7407">
                <a:solidFill>
                  <a:srgbClr val="000000"/>
                </a:solidFill>
              </a:rPr>
              <a:t>s</a:t>
            </a:r>
            <a:r>
              <a:rPr lang="en-US" sz="800" u="sng" spc="-170"/>
              <a:t>e</a:t>
            </a:r>
            <a:r>
              <a:rPr lang="en-US" sz="1125" u="sng" spc="-254" baseline="7407">
                <a:solidFill>
                  <a:srgbClr val="000000"/>
                </a:solidFill>
              </a:rPr>
              <a:t>/</a:t>
            </a:r>
            <a:r>
              <a:rPr lang="en-US" sz="800" u="sng" spc="-170"/>
              <a:t>nses/</a:t>
            </a:r>
            <a:endParaRPr lang="en-US" sz="80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441906431"/>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apt@flanaganstatebank.com" TargetMode="External"/><Relationship Id="rId2" Type="http://schemas.openxmlformats.org/officeDocument/2006/relationships/hyperlink" Target="mailto:loa@flanaganstatebank.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b3513a09-484a-46f7-b8e1-fe5088f5f384.filesusr.com/ugd/c39de5_f442df78ce6f461e9bdb49e69b34be07.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apt@flanaganstatebank.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aptproc@flanaganstatebank.co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lockdesk@flanaganstatebank.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pt@flanaganstatebank.com"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b3513a09-484a-46f7-b8e1-fe5088f5f384.filesusr.com/ugd/c39de5_060f260579774ea384dd9a09fe1cce95.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2CB96A-CF4E-9E7C-B200-BDC9C2E9D306}"/>
              </a:ext>
            </a:extLst>
          </p:cNvPr>
          <p:cNvSpPr>
            <a:spLocks noGrp="1"/>
          </p:cNvSpPr>
          <p:nvPr>
            <p:ph type="ctrTitle"/>
          </p:nvPr>
        </p:nvSpPr>
        <p:spPr/>
        <p:txBody>
          <a:bodyPr/>
          <a:lstStyle/>
          <a:p>
            <a:r>
              <a:rPr lang="en-US" sz="4800" dirty="0"/>
              <a:t>One Time Close Presentation</a:t>
            </a:r>
          </a:p>
        </p:txBody>
      </p:sp>
      <p:pic>
        <p:nvPicPr>
          <p:cNvPr id="6" name="Picture 5">
            <a:extLst>
              <a:ext uri="{FF2B5EF4-FFF2-40B4-BE49-F238E27FC236}">
                <a16:creationId xmlns:a16="http://schemas.microsoft.com/office/drawing/2014/main" id="{03D9B09D-A1ED-AB3E-AB6D-5BDA4317B159}"/>
              </a:ext>
            </a:extLst>
          </p:cNvPr>
          <p:cNvPicPr>
            <a:picLocks noChangeAspect="1"/>
          </p:cNvPicPr>
          <p:nvPr/>
        </p:nvPicPr>
        <p:blipFill>
          <a:blip r:embed="rId2"/>
          <a:stretch>
            <a:fillRect/>
          </a:stretch>
        </p:blipFill>
        <p:spPr>
          <a:xfrm>
            <a:off x="2057400" y="2045791"/>
            <a:ext cx="5867400" cy="10667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screen&#10;&#10;Description automatically generated">
            <a:extLst>
              <a:ext uri="{FF2B5EF4-FFF2-40B4-BE49-F238E27FC236}">
                <a16:creationId xmlns:a16="http://schemas.microsoft.com/office/drawing/2014/main" id="{236D0BD0-149E-DC07-A0FB-0B8C88E29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1600"/>
            <a:ext cx="10363200" cy="3494087"/>
          </a:xfrm>
          <a:prstGeom prst="rect">
            <a:avLst/>
          </a:prstGeom>
        </p:spPr>
      </p:pic>
    </p:spTree>
    <p:extLst>
      <p:ext uri="{BB962C8B-B14F-4D97-AF65-F5344CB8AC3E}">
        <p14:creationId xmlns:p14="http://schemas.microsoft.com/office/powerpoint/2010/main" val="387183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C70FF5-2C23-3537-4655-1234D667B3B6}"/>
              </a:ext>
            </a:extLst>
          </p:cNvPr>
          <p:cNvSpPr txBox="1"/>
          <p:nvPr/>
        </p:nvSpPr>
        <p:spPr>
          <a:xfrm>
            <a:off x="838200" y="457200"/>
            <a:ext cx="8382000" cy="923330"/>
          </a:xfrm>
          <a:prstGeom prst="rect">
            <a:avLst/>
          </a:prstGeom>
          <a:noFill/>
        </p:spPr>
        <p:txBody>
          <a:bodyPr wrap="square">
            <a:spAutoFit/>
          </a:bodyPr>
          <a:lstStyle/>
          <a:p>
            <a:pPr marR="0" lvl="0"/>
            <a:r>
              <a:rPr lang="en-US" sz="1800" dirty="0">
                <a:solidFill>
                  <a:srgbClr val="242424"/>
                </a:solidFill>
                <a:effectLst/>
                <a:latin typeface="Calibri" panose="020F0502020204030204" pitchFamily="34" charset="0"/>
                <a:ea typeface="Times New Roman" panose="02020603050405020304" pitchFamily="18" charset="0"/>
              </a:rPr>
              <a:t>The only other Item to fill in on your URLA (If Applicable), is the seller/builder concession amounts in the Cost Summary Screen in MBOT. You will get that number here from the 1 X Close Calculation Spreadsheet.</a:t>
            </a:r>
            <a:endParaRPr lang="en-US" sz="1800" dirty="0">
              <a:effectLst/>
              <a:latin typeface="Times New Roman" panose="02020603050405020304" pitchFamily="18" charset="0"/>
              <a:ea typeface="Times New Roman" panose="02020603050405020304" pitchFamily="18" charset="0"/>
            </a:endParaRPr>
          </a:p>
        </p:txBody>
      </p:sp>
      <p:pic>
        <p:nvPicPr>
          <p:cNvPr id="4" name="Picture 3" descr="A screenshot of a computer screen&#10;&#10;Description automatically generated">
            <a:extLst>
              <a:ext uri="{FF2B5EF4-FFF2-40B4-BE49-F238E27FC236}">
                <a16:creationId xmlns:a16="http://schemas.microsoft.com/office/drawing/2014/main" id="{968FD80A-8B81-28CF-7FFE-0CEF3B660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47800"/>
            <a:ext cx="10896600" cy="4724400"/>
          </a:xfrm>
          <a:prstGeom prst="rect">
            <a:avLst/>
          </a:prstGeom>
        </p:spPr>
      </p:pic>
    </p:spTree>
    <p:extLst>
      <p:ext uri="{BB962C8B-B14F-4D97-AF65-F5344CB8AC3E}">
        <p14:creationId xmlns:p14="http://schemas.microsoft.com/office/powerpoint/2010/main" val="27085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6C757-C40E-79D3-1D7A-CC3F8345A825}"/>
              </a:ext>
            </a:extLst>
          </p:cNvPr>
          <p:cNvSpPr txBox="1"/>
          <p:nvPr/>
        </p:nvSpPr>
        <p:spPr>
          <a:xfrm>
            <a:off x="21771" y="152400"/>
            <a:ext cx="10417629" cy="1200329"/>
          </a:xfrm>
          <a:prstGeom prst="rect">
            <a:avLst/>
          </a:prstGeom>
          <a:noFill/>
        </p:spPr>
        <p:txBody>
          <a:bodyPr wrap="square">
            <a:spAutoFit/>
          </a:bodyPr>
          <a:lstStyle/>
          <a:p>
            <a:pPr marR="0" lvl="0"/>
            <a:r>
              <a:rPr lang="en-US" sz="1800" dirty="0">
                <a:effectLst/>
                <a:latin typeface="Calibri" panose="020F0502020204030204" pitchFamily="34" charset="0"/>
                <a:ea typeface="Times New Roman" panose="02020603050405020304" pitchFamily="18" charset="0"/>
              </a:rPr>
              <a:t>Note – Now that the Contingency, land acquisition and “Builder Soft Costs” have been included in a new TOTAL purchase price an amendment to the original contract between the builder and borrower must be executed. These fields from the 1 X Close Calculation Spreadsheet will help the builder add these line items to their total contract price:</a:t>
            </a:r>
            <a:endParaRPr lang="en-US" sz="1800" dirty="0">
              <a:effectLst/>
              <a:latin typeface="Times New Roman" panose="02020603050405020304" pitchFamily="18" charset="0"/>
              <a:ea typeface="Times New Roman" panose="02020603050405020304" pitchFamily="18" charset="0"/>
            </a:endParaRPr>
          </a:p>
        </p:txBody>
      </p:sp>
      <p:pic>
        <p:nvPicPr>
          <p:cNvPr id="4" name="Picture 3" descr="A screenshot of a computer screen&#10;&#10;Description automatically generated">
            <a:extLst>
              <a:ext uri="{FF2B5EF4-FFF2-40B4-BE49-F238E27FC236}">
                <a16:creationId xmlns:a16="http://schemas.microsoft.com/office/drawing/2014/main" id="{9C288DC6-4B70-625A-01CD-3D3B0C9D9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52600"/>
            <a:ext cx="8915400" cy="4267200"/>
          </a:xfrm>
          <a:prstGeom prst="rect">
            <a:avLst/>
          </a:prstGeom>
        </p:spPr>
      </p:pic>
    </p:spTree>
    <p:extLst>
      <p:ext uri="{BB962C8B-B14F-4D97-AF65-F5344CB8AC3E}">
        <p14:creationId xmlns:p14="http://schemas.microsoft.com/office/powerpoint/2010/main" val="347437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44E5E6-21C6-F9A1-1A18-1BF3E5B72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10058400" cy="5181600"/>
          </a:xfrm>
          <a:prstGeom prst="rect">
            <a:avLst/>
          </a:prstGeom>
        </p:spPr>
      </p:pic>
    </p:spTree>
    <p:extLst>
      <p:ext uri="{BB962C8B-B14F-4D97-AF65-F5344CB8AC3E}">
        <p14:creationId xmlns:p14="http://schemas.microsoft.com/office/powerpoint/2010/main" val="223265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5C3885-1FD8-AF4C-AED4-822BAA026EB4}"/>
              </a:ext>
            </a:extLst>
          </p:cNvPr>
          <p:cNvSpPr txBox="1"/>
          <p:nvPr/>
        </p:nvSpPr>
        <p:spPr>
          <a:xfrm>
            <a:off x="152400" y="152400"/>
            <a:ext cx="10210800" cy="5909310"/>
          </a:xfrm>
          <a:prstGeom prst="rect">
            <a:avLst/>
          </a:prstGeom>
          <a:noFill/>
        </p:spPr>
        <p:txBody>
          <a:bodyPr wrap="square">
            <a:spAutoFit/>
          </a:bodyPr>
          <a:lstStyle/>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Please make sure to have the two-digit prefix of the loan number sequence changed to a “38” on all loan requests within the MBOT loan that was created. If you do not have access to change loan numbers, please send your request to </a:t>
            </a: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loa@flanaganstatebank.com</a:t>
            </a:r>
            <a:r>
              <a:rPr lang="en-US" sz="18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and that team will change your loan number prior to disclosing. Please remember to send any denials to </a:t>
            </a: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apt@flanaganstatebank.com</a:t>
            </a:r>
            <a:r>
              <a:rPr lang="en-US" sz="18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on this product.</a:t>
            </a:r>
          </a:p>
          <a:p>
            <a:pPr marL="457200" marR="0"/>
            <a:r>
              <a:rPr lang="en-US" sz="1800" b="1" dirty="0">
                <a:solidFill>
                  <a:srgbClr val="242424"/>
                </a:solidFill>
                <a:effectLst/>
                <a:latin typeface="Calibri" panose="020F0502020204030204" pitchFamily="34"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We will not be disclosing out of MBOT. However, please make sure to do the following on the LE Screen in MBOT: </a:t>
            </a:r>
          </a:p>
          <a:p>
            <a:pPr marL="342900" marR="0" lvl="0" indent="-342900">
              <a:buFont typeface="+mj-lt"/>
              <a:buAutoNum type="alphaUcParenR"/>
            </a:pPr>
            <a:r>
              <a:rPr lang="en-US" sz="1800" b="1" dirty="0">
                <a:solidFill>
                  <a:schemeClr val="tx1">
                    <a:lumMod val="95000"/>
                  </a:schemeClr>
                </a:solidFill>
                <a:effectLst/>
                <a:latin typeface="Calibri" panose="020F0502020204030204" pitchFamily="34" charset="0"/>
                <a:ea typeface="Times New Roman" panose="02020603050405020304" pitchFamily="18" charset="0"/>
              </a:rPr>
              <a:t>Should be set-up like a normal loan in the LO’s area so we know you normal appraisal, and title charges, recording, etc.</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b="1" dirty="0">
                <a:solidFill>
                  <a:schemeClr val="tx1">
                    <a:lumMod val="95000"/>
                  </a:schemeClr>
                </a:solidFill>
                <a:effectLst/>
                <a:latin typeface="Calibri" panose="020F0502020204030204" pitchFamily="34" charset="0"/>
                <a:ea typeface="Times New Roman" panose="02020603050405020304" pitchFamily="18" charset="0"/>
              </a:rPr>
              <a:t>Please note that if this is an “Out of Area Loan” for the loan officer, make sure to check on transfer taxes.</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457200" marR="0"/>
            <a:r>
              <a:rPr lang="en-US" sz="1800"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457200" marR="0"/>
            <a:r>
              <a:rPr lang="en-US" sz="1800" b="1" dirty="0">
                <a:solidFill>
                  <a:schemeClr val="tx1">
                    <a:lumMod val="95000"/>
                  </a:schemeClr>
                </a:solidFill>
                <a:effectLst/>
                <a:latin typeface="Calibri" panose="020F0502020204030204" pitchFamily="34" charset="0"/>
                <a:ea typeface="Times New Roman" panose="02020603050405020304" pitchFamily="18" charset="0"/>
              </a:rPr>
              <a:t>Note that the following fees will be added to the investor’s LE.</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b="1" dirty="0">
                <a:solidFill>
                  <a:schemeClr val="tx1">
                    <a:lumMod val="95000"/>
                  </a:schemeClr>
                </a:solidFill>
                <a:effectLst/>
                <a:latin typeface="Calibri" panose="020F0502020204030204" pitchFamily="34" charset="0"/>
                <a:ea typeface="Times New Roman" panose="02020603050405020304" pitchFamily="18" charset="0"/>
              </a:rPr>
              <a:t>Final Inspection/Draw fees of $2250</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b="1" dirty="0">
                <a:solidFill>
                  <a:schemeClr val="tx1">
                    <a:lumMod val="95000"/>
                  </a:schemeClr>
                </a:solidFill>
                <a:effectLst/>
                <a:latin typeface="Calibri" panose="020F0502020204030204" pitchFamily="34" charset="0"/>
                <a:ea typeface="Times New Roman" panose="02020603050405020304" pitchFamily="18" charset="0"/>
              </a:rPr>
              <a:t>*Structural Engineers Report for Manufactured Housing Units.</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b="1" dirty="0">
                <a:solidFill>
                  <a:schemeClr val="tx1">
                    <a:lumMod val="95000"/>
                  </a:schemeClr>
                </a:solidFill>
                <a:effectLst/>
                <a:latin typeface="Calibri" panose="020F0502020204030204" pitchFamily="34" charset="0"/>
                <a:ea typeface="Times New Roman" panose="02020603050405020304" pitchFamily="18" charset="0"/>
              </a:rPr>
              <a:t>All of these loans will be done at 2.75% lender paid comp (all site built) and 2.75% Borrower paid comp (Stick built). </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b="1" dirty="0">
                <a:solidFill>
                  <a:schemeClr val="tx1">
                    <a:lumMod val="95000"/>
                  </a:schemeClr>
                </a:solidFill>
                <a:effectLst/>
                <a:latin typeface="Calibri" panose="020F0502020204030204" pitchFamily="34" charset="0"/>
                <a:ea typeface="Times New Roman" panose="02020603050405020304" pitchFamily="18" charset="0"/>
              </a:rPr>
              <a:t>There may be significant discount points required on this product. Please see the APT Rate Sheet for the exact amount. If there is not a maximum seller concession the program may not be viable. APT will make sure to charge for the appropriate discount on each loan before disclosing.</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031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E64BE-0140-1B29-5131-CB49EE1EB1EA}"/>
              </a:ext>
            </a:extLst>
          </p:cNvPr>
          <p:cNvSpPr txBox="1"/>
          <p:nvPr/>
        </p:nvSpPr>
        <p:spPr>
          <a:xfrm>
            <a:off x="76200" y="381000"/>
            <a:ext cx="10134600" cy="4374596"/>
          </a:xfrm>
          <a:prstGeom prst="rect">
            <a:avLst/>
          </a:prstGeom>
          <a:noFill/>
        </p:spPr>
        <p:txBody>
          <a:bodyPr wrap="square">
            <a:spAutoFit/>
          </a:bodyPr>
          <a:lstStyle/>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Please upload any financial information into each loan under “Submission Package”, and register each loan in MBOT.</a:t>
            </a:r>
            <a:r>
              <a:rPr lang="en-US" sz="1800" b="1"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Review to make sure that the services have been ran on all loan products (Credit, DV, Flood, DU or LP).</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Review loan for approvability vs. any AFR Overlays from their site.</a:t>
            </a:r>
            <a:r>
              <a:rPr lang="en-US" b="1" dirty="0">
                <a:solidFill>
                  <a:schemeClr val="tx1">
                    <a:lumMod val="95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chemeClr val="tx1">
                    <a:lumMod val="95000"/>
                  </a:schemeClr>
                </a:solidFill>
                <a:effectLst/>
                <a:latin typeface="Calibri" panose="020F0502020204030204" pitchFamily="34" charset="0"/>
                <a:ea typeface="Times New Roman" panose="02020603050405020304" pitchFamily="18" charset="0"/>
              </a:rPr>
              <a:t>If there are cost overruns on a post-closing basis the below form would be required:</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US" sz="1600" b="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Post Closing Link: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c39de5_f442df78ce6f461e9bdb49e69b34be07.pdf (filesusr.com)</a:t>
            </a:r>
            <a:r>
              <a:rPr lang="en-US" sz="1800" b="1" dirty="0">
                <a:solidFill>
                  <a:srgbClr val="242424"/>
                </a:solidFill>
                <a:effectLst/>
                <a:latin typeface="Calibri" panose="020F0502020204030204" pitchFamily="34"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Please note that because you are the originating loan officer you MAY receive emails from AFR directly throughout the process requesting items, please forward these directly to your APT Processor and Mentor. COMPLETELY ignore these emails and DO NOT respond.</a:t>
            </a:r>
            <a:r>
              <a:rPr lang="en-US" sz="1800" b="1"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Must have Builder Permits no exceptions, PRIOR to closing.</a:t>
            </a:r>
            <a:endParaRPr lang="en-US" sz="1600" b="1"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Aft>
                <a:spcPts val="800"/>
              </a:spcAft>
              <a:buFont typeface="Arial" panose="020B0604020202020204" pitchFamily="34" charset="0"/>
              <a:buChar char="•"/>
              <a:tabLst>
                <a:tab pos="532130" algn="l"/>
              </a:tabLst>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Weekly</a:t>
            </a:r>
            <a:r>
              <a:rPr lang="en-US" sz="1800" b="1" spc="-15"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spc="-1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Communication</a:t>
            </a:r>
            <a:endParaRPr lang="en-US" sz="16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533400" marR="471805">
              <a:lnSpc>
                <a:spcPct val="107000"/>
              </a:lnSpc>
              <a:spcBef>
                <a:spcPts val="920"/>
              </a:spcBef>
            </a:pPr>
            <a:r>
              <a:rPr lang="en-US" sz="1800" b="1" dirty="0">
                <a:solidFill>
                  <a:schemeClr val="tx1">
                    <a:lumMod val="95000"/>
                  </a:schemeClr>
                </a:solidFill>
                <a:effectLst/>
                <a:latin typeface="Calibri" panose="020F0502020204030204" pitchFamily="34" charset="0"/>
                <a:ea typeface="Calibri" panose="020F0502020204030204" pitchFamily="34" charset="0"/>
              </a:rPr>
              <a:t>APT</a:t>
            </a:r>
            <a:r>
              <a:rPr lang="en-US" sz="1800" b="1" spc="-10" dirty="0">
                <a:solidFill>
                  <a:schemeClr val="tx1">
                    <a:lumMod val="95000"/>
                  </a:schemeClr>
                </a:solidFill>
                <a:effectLst/>
                <a:latin typeface="Calibri" panose="020F0502020204030204" pitchFamily="34" charset="0"/>
                <a:ea typeface="Calibri" panose="020F0502020204030204" pitchFamily="34" charset="0"/>
              </a:rPr>
              <a:t> </a:t>
            </a:r>
            <a:r>
              <a:rPr lang="en-US" sz="1800" b="1" dirty="0">
                <a:solidFill>
                  <a:schemeClr val="tx1">
                    <a:lumMod val="95000"/>
                  </a:schemeClr>
                </a:solidFill>
                <a:effectLst/>
                <a:latin typeface="Calibri" panose="020F0502020204030204" pitchFamily="34" charset="0"/>
                <a:ea typeface="Calibri" panose="020F0502020204030204" pitchFamily="34" charset="0"/>
              </a:rPr>
              <a:t>will</a:t>
            </a:r>
            <a:r>
              <a:rPr lang="en-US" sz="1800" b="1" spc="-15" dirty="0">
                <a:solidFill>
                  <a:schemeClr val="tx1">
                    <a:lumMod val="95000"/>
                  </a:schemeClr>
                </a:solidFill>
                <a:effectLst/>
                <a:latin typeface="Calibri" panose="020F0502020204030204" pitchFamily="34" charset="0"/>
                <a:ea typeface="Calibri" panose="020F0502020204030204" pitchFamily="34" charset="0"/>
              </a:rPr>
              <a:t> </a:t>
            </a:r>
            <a:r>
              <a:rPr lang="en-US" sz="1800" b="1" dirty="0">
                <a:solidFill>
                  <a:schemeClr val="tx1">
                    <a:lumMod val="95000"/>
                  </a:schemeClr>
                </a:solidFill>
                <a:effectLst/>
                <a:latin typeface="Calibri" panose="020F0502020204030204" pitchFamily="34" charset="0"/>
                <a:ea typeface="Calibri" panose="020F0502020204030204" pitchFamily="34" charset="0"/>
              </a:rPr>
              <a:t>invite you to a weekly pipeline call at 9:30 AM CST every Thursday if you have a loan disclosed and in process, if you have selected that option. You may choose NOT to attend, but this is highly recommended.</a:t>
            </a:r>
          </a:p>
        </p:txBody>
      </p:sp>
    </p:spTree>
    <p:extLst>
      <p:ext uri="{BB962C8B-B14F-4D97-AF65-F5344CB8AC3E}">
        <p14:creationId xmlns:p14="http://schemas.microsoft.com/office/powerpoint/2010/main" val="25542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A315A-5FB9-9BE4-10C2-1F8830ADE8FE}"/>
              </a:ext>
            </a:extLst>
          </p:cNvPr>
          <p:cNvSpPr txBox="1"/>
          <p:nvPr/>
        </p:nvSpPr>
        <p:spPr>
          <a:xfrm>
            <a:off x="609600" y="1529644"/>
            <a:ext cx="9906000" cy="3228384"/>
          </a:xfrm>
          <a:prstGeom prst="rect">
            <a:avLst/>
          </a:prstGeom>
          <a:noFill/>
        </p:spPr>
        <p:txBody>
          <a:bodyPr wrap="square">
            <a:spAutoFit/>
          </a:bodyPr>
          <a:lstStyle/>
          <a:p>
            <a:pPr marL="0" marR="0" indent="228600"/>
            <a:r>
              <a:rPr lang="en-US" sz="1800" b="1" dirty="0">
                <a:solidFill>
                  <a:srgbClr val="242424"/>
                </a:solidFill>
                <a:effectLst/>
                <a:latin typeface="Calibri" panose="020F0502020204030204" pitchFamily="34" charset="0"/>
                <a:ea typeface="Times New Roman" panose="02020603050405020304" pitchFamily="18" charset="0"/>
              </a:rPr>
              <a:t>				APPROPRIATE CLOSING TIME FRAME ON CONTRACTS:</a:t>
            </a:r>
          </a:p>
          <a:p>
            <a:pPr marL="0" marR="0" indent="228600"/>
            <a:endParaRPr lang="en-US" b="1" dirty="0">
              <a:solidFill>
                <a:srgbClr val="242424"/>
              </a:solidFill>
              <a:latin typeface="Calibri" panose="020F0502020204030204" pitchFamily="34" charset="0"/>
              <a:ea typeface="Times New Roman" panose="02020603050405020304" pitchFamily="18" charset="0"/>
            </a:endParaRPr>
          </a:p>
          <a:p>
            <a:pPr marL="0" marR="0" indent="228600"/>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FSB will NOT accept less than a 90-day contract if there is a land seller involved in the loan closing not affiliated with the builder.</a:t>
            </a:r>
          </a:p>
          <a:p>
            <a:pPr marL="457200" marR="0"/>
            <a:r>
              <a:rPr lang="en-US" sz="1800" b="1"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FSB will NOT accept less than a 90-day contract on any Stick Built submissions. </a:t>
            </a:r>
          </a:p>
          <a:p>
            <a:pPr marL="457200" marR="0">
              <a:lnSpc>
                <a:spcPct val="107000"/>
              </a:lnSpc>
              <a:spcAft>
                <a:spcPts val="800"/>
              </a:spcAft>
            </a:pPr>
            <a:r>
              <a:rPr lang="en-US" sz="1600" b="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600" b="1"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FSB will accept 60-day contracts at a minimum if there is NO land seller, it is not for stick-built construction, AND builder is cooperative during the initial builder approval phase.  </a:t>
            </a:r>
          </a:p>
        </p:txBody>
      </p:sp>
    </p:spTree>
    <p:extLst>
      <p:ext uri="{BB962C8B-B14F-4D97-AF65-F5344CB8AC3E}">
        <p14:creationId xmlns:p14="http://schemas.microsoft.com/office/powerpoint/2010/main" val="125197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F3C86-1D91-EEAE-16AF-929D7646D44B}"/>
              </a:ext>
            </a:extLst>
          </p:cNvPr>
          <p:cNvSpPr txBox="1"/>
          <p:nvPr/>
        </p:nvSpPr>
        <p:spPr>
          <a:xfrm>
            <a:off x="76200" y="152400"/>
            <a:ext cx="10363200" cy="6268832"/>
          </a:xfrm>
          <a:prstGeom prst="rect">
            <a:avLst/>
          </a:prstGeom>
          <a:noFill/>
        </p:spPr>
        <p:txBody>
          <a:bodyPr wrap="square">
            <a:spAutoFit/>
          </a:bodyPr>
          <a:lstStyle/>
          <a:p>
            <a:pPr marL="0" marR="0" indent="228600"/>
            <a:r>
              <a:rPr lang="en-US" sz="1800" b="1" dirty="0">
                <a:solidFill>
                  <a:srgbClr val="242424"/>
                </a:solidFill>
                <a:effectLst/>
                <a:latin typeface="Calibri" panose="020F0502020204030204" pitchFamily="34" charset="0"/>
                <a:ea typeface="Times New Roman" panose="02020603050405020304" pitchFamily="18" charset="0"/>
              </a:rPr>
              <a:t>						</a:t>
            </a:r>
            <a:r>
              <a:rPr lang="en-US" sz="2400" b="1" dirty="0">
                <a:solidFill>
                  <a:srgbClr val="242424"/>
                </a:solidFill>
                <a:effectLst/>
                <a:latin typeface="Calibri" panose="020F0502020204030204" pitchFamily="34" charset="0"/>
                <a:ea typeface="Times New Roman" panose="02020603050405020304" pitchFamily="18" charset="0"/>
              </a:rPr>
              <a:t>UNDERSTANDING THE RATE LOCK POLICY:</a:t>
            </a:r>
            <a:endParaRPr lang="en-US" sz="2400" dirty="0">
              <a:effectLst/>
              <a:latin typeface="Times New Roman" panose="02020603050405020304" pitchFamily="18" charset="0"/>
              <a:ea typeface="Times New Roman" panose="02020603050405020304" pitchFamily="18" charset="0"/>
            </a:endParaRPr>
          </a:p>
          <a:p>
            <a:pPr marL="0" marR="0"/>
            <a:r>
              <a:rPr lang="en-US" sz="1800" b="1"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All 1 X Close Products will be disclosed at the construction note rate. This is the highest rate on the APT rate sheet for each product.</a:t>
            </a:r>
          </a:p>
          <a:p>
            <a:pPr marL="457200" marR="0"/>
            <a:endParaRPr lang="en-US" sz="1800" b="1"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At time of final underwriting submission, the interest rate is locked on the end loan at the current market. This rate lock will be the final note rate at the time of construction completion. *Note- The only exception to this rate policy is on FHA “Stick Built” construction OR, If the builder goes past the allotted time frame (generally 12 months), the rate may be subject to change.</a:t>
            </a: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If the loan is for an FHA Stick Built property the highest rate available is ALSO the final permanent interest rate.</a:t>
            </a:r>
            <a:endPar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lnSpc>
                <a:spcPct val="107000"/>
              </a:lnSpc>
              <a:spcAft>
                <a:spcPts val="800"/>
              </a:spcAft>
            </a:pPr>
            <a:r>
              <a:rPr lang="en-US" sz="1600" b="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There is NOT a float down option for this loan product after construction completion, however, AFR encourages refinancing currently if the market conditions exist to all agency guidelines. In these situations, please contact the assigned Mentor at the time of application on each refinance.</a:t>
            </a:r>
            <a:endPar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lnSpc>
                <a:spcPct val="107000"/>
              </a:lnSpc>
              <a:spcAft>
                <a:spcPts val="800"/>
              </a:spcAft>
            </a:pPr>
            <a:r>
              <a:rPr lang="en-US" sz="1600" b="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Please add a note to MBOT if you want to retain the borrowers and builder contact throughout the loan process, or if you want APT processing to handle all the communication.</a:t>
            </a:r>
            <a:endPar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R="0">
              <a:lnSpc>
                <a:spcPct val="107000"/>
              </a:lnSpc>
              <a:spcAft>
                <a:spcPts val="800"/>
              </a:spcAft>
            </a:pP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buFont typeface="Arial" panose="020B0604020202020204" pitchFamily="34" charset="0"/>
              <a:buChar char="•"/>
            </a:pP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Once you have a completed application AND after builder approval, please send an email to </a:t>
            </a:r>
            <a:r>
              <a:rPr lang="en-US" sz="18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apt@flanaganstatebank.com</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and ask for the loan process to be started on each loan. Simply state, “Please disclose this 1 X Close Construction Loan”.</a:t>
            </a:r>
          </a:p>
        </p:txBody>
      </p:sp>
    </p:spTree>
    <p:extLst>
      <p:ext uri="{BB962C8B-B14F-4D97-AF65-F5344CB8AC3E}">
        <p14:creationId xmlns:p14="http://schemas.microsoft.com/office/powerpoint/2010/main" val="3273281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799644-7B48-C99A-823E-1488654A2298}"/>
              </a:ext>
            </a:extLst>
          </p:cNvPr>
          <p:cNvSpPr txBox="1"/>
          <p:nvPr/>
        </p:nvSpPr>
        <p:spPr>
          <a:xfrm>
            <a:off x="304800" y="762000"/>
            <a:ext cx="10210800" cy="5348772"/>
          </a:xfrm>
          <a:prstGeom prst="rect">
            <a:avLst/>
          </a:prstGeom>
          <a:noFill/>
        </p:spPr>
        <p:txBody>
          <a:bodyPr wrap="square">
            <a:spAutoFit/>
          </a:bodyPr>
          <a:lstStyle/>
          <a:p>
            <a:pPr marL="0" marR="0"/>
            <a:r>
              <a:rPr lang="en-US" sz="1800" b="1" dirty="0">
                <a:solidFill>
                  <a:srgbClr val="242424"/>
                </a:solidFill>
                <a:effectLst/>
                <a:latin typeface="Calibri" panose="020F0502020204030204" pitchFamily="34" charset="0"/>
                <a:ea typeface="Times New Roman" panose="02020603050405020304" pitchFamily="18" charset="0"/>
              </a:rPr>
              <a:t>									</a:t>
            </a:r>
            <a:r>
              <a:rPr lang="en-US" sz="2400" b="1" dirty="0">
                <a:solidFill>
                  <a:srgbClr val="242424"/>
                </a:solidFill>
                <a:effectLst/>
                <a:latin typeface="Calibri" panose="020F0502020204030204" pitchFamily="34" charset="0"/>
                <a:ea typeface="Times New Roman" panose="02020603050405020304" pitchFamily="18" charset="0"/>
              </a:rPr>
              <a:t>APT MENTOR:</a:t>
            </a:r>
            <a:endParaRPr lang="en-US" sz="2400" dirty="0">
              <a:effectLst/>
              <a:latin typeface="Times New Roman" panose="02020603050405020304" pitchFamily="18" charset="0"/>
              <a:ea typeface="Times New Roman" panose="02020603050405020304" pitchFamily="18" charset="0"/>
            </a:endParaRPr>
          </a:p>
          <a:p>
            <a:pPr marL="0" marR="0"/>
            <a:r>
              <a:rPr lang="en-US" sz="1800" b="1"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Will help on the builder approval process and verify the builder is approved and the borrowers are qualifiable.</a:t>
            </a:r>
          </a:p>
          <a:p>
            <a:pPr marL="457200" marR="0"/>
            <a:r>
              <a:rPr lang="en-US" sz="1800"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Please make sure the Purchase Agreement is uploaded to the file.</a:t>
            </a:r>
          </a:p>
          <a:p>
            <a:pPr marL="457200" marR="0"/>
            <a:r>
              <a:rPr lang="en-US" sz="1800"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Please make sure to upload the AFR “Construction loan Cost Figures” worksheet provided by AFR to each loan.</a:t>
            </a:r>
          </a:p>
          <a:p>
            <a:pPr marR="0"/>
            <a:r>
              <a:rPr lang="en-US" sz="1800"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Please make sure to make this new loan “Non-HMDA Reportable”.</a:t>
            </a:r>
          </a:p>
          <a:p>
            <a:pPr marL="457200" marR="0"/>
            <a:r>
              <a:rPr lang="en-US" sz="1800"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APT Mentor confirms the registration is done on AFR’s site AND DU is Approve Eligible.</a:t>
            </a:r>
          </a:p>
          <a:p>
            <a:pPr marL="457200" marR="0">
              <a:lnSpc>
                <a:spcPct val="107000"/>
              </a:lnSpc>
              <a:spcAft>
                <a:spcPts val="800"/>
              </a:spcAft>
            </a:pPr>
            <a:r>
              <a:rPr lang="en-US" sz="16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APT Mentor will make sure a note about processing contact has been entered into MBOT.</a:t>
            </a:r>
          </a:p>
          <a:p>
            <a:pPr marL="457200" marR="0">
              <a:lnSpc>
                <a:spcPct val="107000"/>
              </a:lnSpc>
              <a:spcAft>
                <a:spcPts val="800"/>
              </a:spcAft>
            </a:pPr>
            <a:r>
              <a:rPr lang="en-US" sz="16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Once complete, please send an email to </a:t>
            </a:r>
            <a:r>
              <a:rPr lang="en-US" sz="1800"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aptproc@flanaganstatebank.com</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to have processing take over the loan disclosure and loan processes.</a:t>
            </a:r>
          </a:p>
        </p:txBody>
      </p:sp>
    </p:spTree>
    <p:extLst>
      <p:ext uri="{BB962C8B-B14F-4D97-AF65-F5344CB8AC3E}">
        <p14:creationId xmlns:p14="http://schemas.microsoft.com/office/powerpoint/2010/main" val="97030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9D9F0E-942B-1213-F32C-D4655E5E5898}"/>
              </a:ext>
            </a:extLst>
          </p:cNvPr>
          <p:cNvSpPr txBox="1"/>
          <p:nvPr/>
        </p:nvSpPr>
        <p:spPr>
          <a:xfrm>
            <a:off x="152400" y="230496"/>
            <a:ext cx="10210800" cy="6353855"/>
          </a:xfrm>
          <a:prstGeom prst="rect">
            <a:avLst/>
          </a:prstGeom>
          <a:noFill/>
        </p:spPr>
        <p:txBody>
          <a:bodyPr wrap="square">
            <a:spAutoFit/>
          </a:bodyPr>
          <a:lstStyle/>
          <a:p>
            <a:pPr marR="0"/>
            <a:r>
              <a:rPr lang="en-US" sz="1800" b="1" dirty="0">
                <a:solidFill>
                  <a:srgbClr val="242424"/>
                </a:solidFill>
                <a:effectLst/>
                <a:latin typeface="Calibri" panose="020F0502020204030204" pitchFamily="34" charset="0"/>
                <a:ea typeface="Times New Roman" panose="02020603050405020304" pitchFamily="18" charset="0"/>
              </a:rPr>
              <a:t>								</a:t>
            </a:r>
            <a:r>
              <a:rPr lang="en-US" sz="2400" b="1" dirty="0">
                <a:solidFill>
                  <a:srgbClr val="242424"/>
                </a:solidFill>
                <a:effectLst/>
                <a:latin typeface="Calibri" panose="020F0502020204030204" pitchFamily="34" charset="0"/>
                <a:ea typeface="Times New Roman" panose="02020603050405020304" pitchFamily="18" charset="0"/>
              </a:rPr>
              <a:t>APT PROCESSING:</a:t>
            </a:r>
            <a:endParaRPr lang="en-US" sz="24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Processing team will locate each loan in the AFR pipeline after registration.</a:t>
            </a:r>
          </a:p>
          <a:p>
            <a:pPr marR="0"/>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Processor will make sure that DU AUS findings are ran directly within AFR’s site! </a:t>
            </a:r>
          </a:p>
          <a:p>
            <a:pPr marR="0"/>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APT Team will request disclosures in AFR’s site. </a:t>
            </a:r>
          </a:p>
          <a:p>
            <a:pPr marL="457200" marR="0">
              <a:lnSpc>
                <a:spcPct val="107000"/>
              </a:lnSpc>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Aft>
                <a:spcPts val="800"/>
              </a:spcAft>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The loan will be processed in the manner selected by each loan officer. </a:t>
            </a:r>
            <a:endParaRPr lang="en-US" sz="16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R="0">
              <a:lnSpc>
                <a:spcPct val="107000"/>
              </a:lnSpc>
              <a:spcAft>
                <a:spcPts val="800"/>
              </a:spcAft>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APT Processor will move each loan to “UW Approved W Conditions” after the investor has approved each loan.</a:t>
            </a:r>
            <a:endParaRPr lang="en-US" sz="16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lnSpc>
                <a:spcPct val="107000"/>
              </a:lnSpc>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Aft>
                <a:spcPts val="800"/>
              </a:spcAft>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APT Processor at time of final resubmission to AFR will request the “Float Down” to permanent interest rate lock by emailing </a:t>
            </a:r>
            <a:r>
              <a:rPr lang="en-US"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lockdesk@flanaganstatebank.com</a:t>
            </a:r>
            <a:r>
              <a:rPr lang="en-US" sz="18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R="0">
              <a:lnSpc>
                <a:spcPct val="107000"/>
              </a:lnSpc>
              <a:spcAft>
                <a:spcPts val="800"/>
              </a:spcAft>
            </a:pPr>
            <a:r>
              <a:rPr lang="en-US" sz="18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Once each loan is cleared to close, APT Processor will upload all final Cleared to Close Statuses on this loan product to MBOT and move the loan to a “U/W DECISION - FINAL APPROVAL/READY FOR DOCS” but will </a:t>
            </a:r>
            <a:r>
              <a:rPr lang="en-US" sz="18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NOT</a:t>
            </a: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 final the loan for closing. </a:t>
            </a:r>
            <a:endParaRPr lang="en-US" sz="1600" dirty="0">
              <a:solidFill>
                <a:schemeClr val="tx1">
                  <a:lumMod val="95000"/>
                </a:schemeClr>
              </a:solidFill>
              <a:latin typeface="Calibri" panose="020F0502020204030204" pitchFamily="34" charset="0"/>
              <a:ea typeface="Times New Roman" panose="02020603050405020304" pitchFamily="18" charset="0"/>
              <a:cs typeface="Calibri" panose="020F0502020204030204" pitchFamily="34" charset="0"/>
            </a:endParaRPr>
          </a:p>
          <a:p>
            <a:pPr marR="0" lvl="0">
              <a:lnSpc>
                <a:spcPct val="107000"/>
              </a:lnSpc>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Once loan funding has taken place, the APT division will mark each loan funded.</a:t>
            </a:r>
          </a:p>
        </p:txBody>
      </p:sp>
    </p:spTree>
    <p:extLst>
      <p:ext uri="{BB962C8B-B14F-4D97-AF65-F5344CB8AC3E}">
        <p14:creationId xmlns:p14="http://schemas.microsoft.com/office/powerpoint/2010/main" val="425383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9716" y="397094"/>
            <a:ext cx="4597083" cy="677108"/>
          </a:xfrm>
          <a:prstGeom prst="rect">
            <a:avLst/>
          </a:prstGeom>
        </p:spPr>
        <p:txBody>
          <a:bodyPr vert="horz" wrap="square" lIns="0" tIns="0" rIns="0" bIns="0" rtlCol="0">
            <a:spAutoFit/>
          </a:bodyPr>
          <a:lstStyle/>
          <a:p>
            <a:pPr marL="12700">
              <a:lnSpc>
                <a:spcPct val="100000"/>
              </a:lnSpc>
            </a:pPr>
            <a:r>
              <a:rPr spc="90" dirty="0"/>
              <a:t>A</a:t>
            </a:r>
            <a:r>
              <a:rPr spc="10" dirty="0"/>
              <a:t>g</a:t>
            </a:r>
            <a:r>
              <a:rPr spc="70" dirty="0"/>
              <a:t>e</a:t>
            </a:r>
            <a:r>
              <a:rPr spc="40" dirty="0"/>
              <a:t>n</a:t>
            </a:r>
            <a:r>
              <a:rPr spc="114" dirty="0"/>
              <a:t>d</a:t>
            </a:r>
            <a:r>
              <a:rPr spc="10" dirty="0"/>
              <a:t>a</a:t>
            </a:r>
          </a:p>
        </p:txBody>
      </p:sp>
      <p:sp>
        <p:nvSpPr>
          <p:cNvPr id="7" name="TextBox 6">
            <a:extLst>
              <a:ext uri="{FF2B5EF4-FFF2-40B4-BE49-F238E27FC236}">
                <a16:creationId xmlns:a16="http://schemas.microsoft.com/office/drawing/2014/main" id="{DE5F79DD-E6CE-D737-EE1F-5FC999C81AE2}"/>
              </a:ext>
            </a:extLst>
          </p:cNvPr>
          <p:cNvSpPr txBox="1"/>
          <p:nvPr/>
        </p:nvSpPr>
        <p:spPr>
          <a:xfrm>
            <a:off x="685800" y="1851175"/>
            <a:ext cx="10134599" cy="3416320"/>
          </a:xfrm>
          <a:prstGeom prst="rect">
            <a:avLst/>
          </a:prstGeom>
          <a:noFill/>
        </p:spPr>
        <p:txBody>
          <a:bodyPr wrap="square">
            <a:spAutoFit/>
          </a:bodyPr>
          <a:lstStyle/>
          <a:p>
            <a:r>
              <a:rPr lang="en-US" sz="5400" dirty="0"/>
              <a:t>Overview</a:t>
            </a:r>
          </a:p>
          <a:p>
            <a:endParaRPr lang="en-US" sz="5400" dirty="0"/>
          </a:p>
          <a:p>
            <a:pPr marL="285750" indent="-285750">
              <a:buFont typeface="Arial" panose="020B0604020202020204" pitchFamily="34" charset="0"/>
              <a:buChar char="•"/>
            </a:pPr>
            <a:r>
              <a:rPr lang="en-US" dirty="0"/>
              <a:t>Unlike traditional construction loans – which require a second credit qualification and closing before the loan converts to a permanent mortgage </a:t>
            </a:r>
          </a:p>
          <a:p>
            <a:pPr marL="285750" indent="-285750">
              <a:buFont typeface="Arial" panose="020B0604020202020204" pitchFamily="34" charset="0"/>
              <a:buChar char="•"/>
            </a:pPr>
            <a:r>
              <a:rPr lang="en-US" dirty="0"/>
              <a:t>AFR’s Conventional One-Time Close converts to a permanent mortgage in a single closing. This means no second closing, saving borrowers time and money</a:t>
            </a:r>
          </a:p>
          <a:p>
            <a:pPr marL="285750" indent="-285750">
              <a:buFont typeface="Arial" panose="020B0604020202020204" pitchFamily="34" charset="0"/>
              <a:buChar char="•"/>
            </a:pPr>
            <a:r>
              <a:rPr lang="en-US" dirty="0"/>
              <a:t>Available for both stick-built and manufactured homes, this program also contains fewer limits on property types and permanent mortgage options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E6DC14-65E0-4A68-70F1-097FE966220B}"/>
              </a:ext>
            </a:extLst>
          </p:cNvPr>
          <p:cNvSpPr txBox="1"/>
          <p:nvPr/>
        </p:nvSpPr>
        <p:spPr>
          <a:xfrm>
            <a:off x="685800" y="838200"/>
            <a:ext cx="8763000" cy="646331"/>
          </a:xfrm>
          <a:prstGeom prst="rect">
            <a:avLst/>
          </a:prstGeom>
          <a:noFill/>
        </p:spPr>
        <p:txBody>
          <a:bodyPr wrap="square">
            <a:spAutoFit/>
          </a:bodyPr>
          <a:lstStyle/>
          <a:p>
            <a:pPr marR="0" lvl="0"/>
            <a:r>
              <a:rPr lang="en-US" sz="1800" dirty="0">
                <a:effectLst/>
                <a:latin typeface="Calibri" panose="020F0502020204030204" pitchFamily="34" charset="0"/>
                <a:ea typeface="Times New Roman" panose="02020603050405020304" pitchFamily="18" charset="0"/>
                <a:cs typeface="Calibri" panose="020F0502020204030204" pitchFamily="34" charset="0"/>
              </a:rPr>
              <a:t>After loan funding the APT Division will transfer the loan into (NOT copy a new) APT Institution for commission purposes. See screen shot below:</a:t>
            </a:r>
          </a:p>
        </p:txBody>
      </p:sp>
      <p:pic>
        <p:nvPicPr>
          <p:cNvPr id="4" name="Picture 3" descr="A screenshot of a computer&#10;&#10;Description automatically generated">
            <a:extLst>
              <a:ext uri="{FF2B5EF4-FFF2-40B4-BE49-F238E27FC236}">
                <a16:creationId xmlns:a16="http://schemas.microsoft.com/office/drawing/2014/main" id="{3D189071-5D24-EC06-AD3E-93833E427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484532"/>
            <a:ext cx="10591800" cy="2619474"/>
          </a:xfrm>
          <a:prstGeom prst="rect">
            <a:avLst/>
          </a:prstGeom>
        </p:spPr>
      </p:pic>
      <p:sp>
        <p:nvSpPr>
          <p:cNvPr id="6" name="TextBox 5">
            <a:extLst>
              <a:ext uri="{FF2B5EF4-FFF2-40B4-BE49-F238E27FC236}">
                <a16:creationId xmlns:a16="http://schemas.microsoft.com/office/drawing/2014/main" id="{3A746439-B1C1-A27D-1D2F-78523EC53886}"/>
              </a:ext>
            </a:extLst>
          </p:cNvPr>
          <p:cNvSpPr txBox="1"/>
          <p:nvPr/>
        </p:nvSpPr>
        <p:spPr>
          <a:xfrm>
            <a:off x="97971" y="4343400"/>
            <a:ext cx="11963400" cy="1857368"/>
          </a:xfrm>
          <a:prstGeom prst="rect">
            <a:avLst/>
          </a:prstGeom>
          <a:noFill/>
        </p:spPr>
        <p:txBody>
          <a:bodyPr wrap="square">
            <a:spAutoFit/>
          </a:bodyPr>
          <a:lstStyle/>
          <a:p>
            <a:pPr marR="805815" lvl="0">
              <a:lnSpc>
                <a:spcPct val="107000"/>
              </a:lnSpc>
              <a:spcAft>
                <a:spcPts val="800"/>
              </a:spcAft>
              <a:tabLst>
                <a:tab pos="532130" algn="l"/>
                <a:tab pos="5334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Our APT Loan Processors will disclose within our investor</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sites</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and</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process</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all</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loans</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throughout</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entirety</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of</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each</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loan</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submission. During the process you will have access to any brokered loan submission. However, after loan funding the loan will be transferred to our APT pipeline, and you would no longer have access to each loan for future solicitation. If you ever need a loan copied in the future to provide customer service on a new application for borrower(s), please email </a:t>
            </a:r>
            <a:r>
              <a:rPr lang="en-US"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apt@flanaganstatebank.com</a:t>
            </a:r>
            <a:r>
              <a:rPr lang="en-US" sz="1800" dirty="0">
                <a:solidFill>
                  <a:srgbClr val="232323"/>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and our team will copy the loan file for you when requested. Please clearly state, “please copy this previously funded brokered loan into my name.”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6977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C747BF-F7A3-58EA-F591-FCC9B86492B8}"/>
              </a:ext>
            </a:extLst>
          </p:cNvPr>
          <p:cNvSpPr txBox="1"/>
          <p:nvPr/>
        </p:nvSpPr>
        <p:spPr>
          <a:xfrm>
            <a:off x="2057400" y="1752600"/>
            <a:ext cx="8458200" cy="369332"/>
          </a:xfrm>
          <a:prstGeom prst="rect">
            <a:avLst/>
          </a:prstGeom>
          <a:noFill/>
        </p:spPr>
        <p:txBody>
          <a:bodyPr wrap="square">
            <a:spAutoFit/>
          </a:bodyPr>
          <a:lstStyle/>
          <a:p>
            <a:r>
              <a:rPr lang="pt-BR" dirty="0"/>
              <a:t>https://www.youtube.com/watch?v=YgAisLjdMYc&amp;t=3s</a:t>
            </a:r>
            <a:endParaRPr lang="en-US" dirty="0"/>
          </a:p>
        </p:txBody>
      </p:sp>
      <p:sp>
        <p:nvSpPr>
          <p:cNvPr id="11" name="TextBox 10">
            <a:extLst>
              <a:ext uri="{FF2B5EF4-FFF2-40B4-BE49-F238E27FC236}">
                <a16:creationId xmlns:a16="http://schemas.microsoft.com/office/drawing/2014/main" id="{EDBDE0C5-A682-0FC4-F70F-AFF2381F3E76}"/>
              </a:ext>
            </a:extLst>
          </p:cNvPr>
          <p:cNvSpPr txBox="1"/>
          <p:nvPr/>
        </p:nvSpPr>
        <p:spPr>
          <a:xfrm>
            <a:off x="2590800" y="734199"/>
            <a:ext cx="6096000" cy="461665"/>
          </a:xfrm>
          <a:prstGeom prst="rect">
            <a:avLst/>
          </a:prstGeom>
          <a:noFill/>
        </p:spPr>
        <p:txBody>
          <a:bodyPr wrap="square">
            <a:spAutoFit/>
          </a:bodyPr>
          <a:lstStyle/>
          <a:p>
            <a:r>
              <a:rPr lang="en-US" sz="2400" dirty="0"/>
              <a:t>You Tube help for your customer</a:t>
            </a:r>
          </a:p>
        </p:txBody>
      </p:sp>
      <p:sp>
        <p:nvSpPr>
          <p:cNvPr id="15" name="TextBox 14">
            <a:extLst>
              <a:ext uri="{FF2B5EF4-FFF2-40B4-BE49-F238E27FC236}">
                <a16:creationId xmlns:a16="http://schemas.microsoft.com/office/drawing/2014/main" id="{FE422C32-AAB3-FC1F-9134-5BE122894054}"/>
              </a:ext>
            </a:extLst>
          </p:cNvPr>
          <p:cNvSpPr txBox="1"/>
          <p:nvPr/>
        </p:nvSpPr>
        <p:spPr>
          <a:xfrm>
            <a:off x="2286000" y="4038600"/>
            <a:ext cx="6096000" cy="369332"/>
          </a:xfrm>
          <a:prstGeom prst="rect">
            <a:avLst/>
          </a:prstGeom>
          <a:noFill/>
        </p:spPr>
        <p:txBody>
          <a:bodyPr wrap="square">
            <a:spAutoFit/>
          </a:bodyPr>
          <a:lstStyle/>
          <a:p>
            <a:r>
              <a:rPr lang="en-US" dirty="0"/>
              <a:t>https://www.youtube.com/watch?v=09QjKVaYQdo</a:t>
            </a:r>
          </a:p>
        </p:txBody>
      </p:sp>
      <p:sp>
        <p:nvSpPr>
          <p:cNvPr id="17" name="TextBox 16">
            <a:extLst>
              <a:ext uri="{FF2B5EF4-FFF2-40B4-BE49-F238E27FC236}">
                <a16:creationId xmlns:a16="http://schemas.microsoft.com/office/drawing/2014/main" id="{F4AC8458-8F29-7378-632D-555DE934EAAB}"/>
              </a:ext>
            </a:extLst>
          </p:cNvPr>
          <p:cNvSpPr txBox="1"/>
          <p:nvPr/>
        </p:nvSpPr>
        <p:spPr>
          <a:xfrm>
            <a:off x="3238500" y="3140333"/>
            <a:ext cx="6096000" cy="461665"/>
          </a:xfrm>
          <a:prstGeom prst="rect">
            <a:avLst/>
          </a:prstGeom>
          <a:noFill/>
        </p:spPr>
        <p:txBody>
          <a:bodyPr wrap="square">
            <a:spAutoFit/>
          </a:bodyPr>
          <a:lstStyle/>
          <a:p>
            <a:r>
              <a:rPr lang="en-US" sz="2400" dirty="0"/>
              <a:t>You Tube Help for Builders</a:t>
            </a:r>
          </a:p>
        </p:txBody>
      </p:sp>
    </p:spTree>
    <p:extLst>
      <p:ext uri="{BB962C8B-B14F-4D97-AF65-F5344CB8AC3E}">
        <p14:creationId xmlns:p14="http://schemas.microsoft.com/office/powerpoint/2010/main" val="379399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717" y="415290"/>
            <a:ext cx="9407525" cy="1337310"/>
          </a:xfrm>
          <a:prstGeom prst="rect">
            <a:avLst/>
          </a:prstGeom>
        </p:spPr>
        <p:txBody>
          <a:bodyPr vert="horz" wrap="square" lIns="0" tIns="0" rIns="0" bIns="0" rtlCol="0">
            <a:noAutofit/>
          </a:bodyPr>
          <a:lstStyle/>
          <a:p>
            <a:pPr marL="12700">
              <a:lnSpc>
                <a:spcPct val="100000"/>
              </a:lnSpc>
            </a:pPr>
            <a:r>
              <a:rPr lang="en-US" spc="-15" dirty="0"/>
              <a:t>                </a:t>
            </a:r>
            <a:br>
              <a:rPr lang="en-US" spc="-15" dirty="0"/>
            </a:br>
            <a:r>
              <a:rPr lang="en-US" spc="-15" dirty="0"/>
              <a:t>					 Program Highlights</a:t>
            </a:r>
            <a:endParaRPr spc="-15" dirty="0"/>
          </a:p>
        </p:txBody>
      </p:sp>
      <p:sp>
        <p:nvSpPr>
          <p:cNvPr id="10" name="TextBox 9">
            <a:extLst>
              <a:ext uri="{FF2B5EF4-FFF2-40B4-BE49-F238E27FC236}">
                <a16:creationId xmlns:a16="http://schemas.microsoft.com/office/drawing/2014/main" id="{FB829E5E-6241-2FAF-7DF7-70B6BD561121}"/>
              </a:ext>
            </a:extLst>
          </p:cNvPr>
          <p:cNvSpPr txBox="1"/>
          <p:nvPr/>
        </p:nvSpPr>
        <p:spPr>
          <a:xfrm>
            <a:off x="279717" y="2820671"/>
            <a:ext cx="11021759" cy="1384995"/>
          </a:xfrm>
          <a:prstGeom prst="rect">
            <a:avLst/>
          </a:prstGeom>
          <a:noFill/>
        </p:spPr>
        <p:txBody>
          <a:bodyPr wrap="square">
            <a:spAutoFit/>
          </a:bodyPr>
          <a:lstStyle/>
          <a:p>
            <a:r>
              <a:rPr lang="en-US" dirty="0"/>
              <a:t>•	</a:t>
            </a:r>
            <a:r>
              <a:rPr lang="en-US" sz="2800" dirty="0"/>
              <a:t>Max LTV 95% for Modular, Multi-width Manufactured Homes </a:t>
            </a:r>
          </a:p>
          <a:p>
            <a:r>
              <a:rPr lang="en-US" sz="2800" dirty="0"/>
              <a:t>•	Minimum credit score of 660-680</a:t>
            </a:r>
          </a:p>
          <a:p>
            <a:r>
              <a:rPr lang="en-US" sz="2800" dirty="0"/>
              <a:t>•	Site Built homes are for FHA, VA and USDA today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507556-A45C-61B9-E4FD-8CD308A515E8}"/>
              </a:ext>
            </a:extLst>
          </p:cNvPr>
          <p:cNvSpPr txBox="1"/>
          <p:nvPr/>
        </p:nvSpPr>
        <p:spPr>
          <a:xfrm>
            <a:off x="304800" y="914400"/>
            <a:ext cx="11658600" cy="5509200"/>
          </a:xfrm>
          <a:prstGeom prst="rect">
            <a:avLst/>
          </a:prstGeom>
          <a:noFill/>
        </p:spPr>
        <p:txBody>
          <a:bodyPr wrap="square">
            <a:spAutoFit/>
          </a:bodyPr>
          <a:lstStyle/>
          <a:p>
            <a:r>
              <a:rPr lang="en-US" sz="4400" dirty="0"/>
              <a:t>                  Eligibility Overview</a:t>
            </a:r>
          </a:p>
          <a:p>
            <a:r>
              <a:rPr lang="en-US" sz="2800" dirty="0"/>
              <a:t>Here is an overview of the eligibility requirements for this loan program. View the Guidelines for the complete eligibility requirements.</a:t>
            </a:r>
          </a:p>
          <a:p>
            <a:endParaRPr lang="en-US" sz="2800" dirty="0"/>
          </a:p>
          <a:p>
            <a:endParaRPr lang="en-US" sz="2800" dirty="0"/>
          </a:p>
          <a:p>
            <a:r>
              <a:rPr lang="en-US" sz="2800" dirty="0"/>
              <a:t>•	No need to requalify when all documentation used to qualify is less than 365 days (at time of converting to permanent mortgage)</a:t>
            </a:r>
          </a:p>
          <a:p>
            <a:r>
              <a:rPr lang="en-US" sz="2800" dirty="0"/>
              <a:t>•	May be used with 15, 20, or 30-year fixed mortgages, super conforming mortgages, and high balance mortgages (in designated high-cost areas)</a:t>
            </a:r>
          </a:p>
          <a:p>
            <a:r>
              <a:rPr lang="en-US" sz="2800" dirty="0"/>
              <a:t>•	Guidelines for this program are on the FSB Retail website</a:t>
            </a:r>
          </a:p>
        </p:txBody>
      </p:sp>
    </p:spTree>
    <p:extLst>
      <p:ext uri="{BB962C8B-B14F-4D97-AF65-F5344CB8AC3E}">
        <p14:creationId xmlns:p14="http://schemas.microsoft.com/office/powerpoint/2010/main" val="258557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CDFD0-09FC-2619-4D98-E041010571EC}"/>
              </a:ext>
            </a:extLst>
          </p:cNvPr>
          <p:cNvSpPr txBox="1"/>
          <p:nvPr/>
        </p:nvSpPr>
        <p:spPr>
          <a:xfrm>
            <a:off x="457200" y="914400"/>
            <a:ext cx="11353800" cy="1446550"/>
          </a:xfrm>
          <a:prstGeom prst="rect">
            <a:avLst/>
          </a:prstGeom>
          <a:noFill/>
        </p:spPr>
        <p:txBody>
          <a:bodyPr wrap="square">
            <a:spAutoFit/>
          </a:bodyPr>
          <a:lstStyle/>
          <a:p>
            <a:r>
              <a:rPr lang="en-US" sz="4400" dirty="0"/>
              <a:t> Loan Program </a:t>
            </a:r>
            <a:r>
              <a:rPr lang="en-US" sz="4400" dirty="0" err="1"/>
              <a:t>FeaturesPremier</a:t>
            </a:r>
            <a:r>
              <a:rPr lang="en-US" sz="4400" dirty="0"/>
              <a:t> Builders &amp; Retailers</a:t>
            </a:r>
          </a:p>
        </p:txBody>
      </p:sp>
      <p:sp>
        <p:nvSpPr>
          <p:cNvPr id="5" name="TextBox 4">
            <a:extLst>
              <a:ext uri="{FF2B5EF4-FFF2-40B4-BE49-F238E27FC236}">
                <a16:creationId xmlns:a16="http://schemas.microsoft.com/office/drawing/2014/main" id="{DA2036E7-5E3E-9819-30E7-EAA44B5466B0}"/>
              </a:ext>
            </a:extLst>
          </p:cNvPr>
          <p:cNvSpPr txBox="1"/>
          <p:nvPr/>
        </p:nvSpPr>
        <p:spPr>
          <a:xfrm>
            <a:off x="152400" y="2743200"/>
            <a:ext cx="11887200" cy="3108543"/>
          </a:xfrm>
          <a:prstGeom prst="rect">
            <a:avLst/>
          </a:prstGeom>
          <a:noFill/>
        </p:spPr>
        <p:txBody>
          <a:bodyPr wrap="square">
            <a:spAutoFit/>
          </a:bodyPr>
          <a:lstStyle/>
          <a:p>
            <a:r>
              <a:rPr lang="en-US" dirty="0"/>
              <a:t>•	</a:t>
            </a:r>
            <a:r>
              <a:rPr lang="en-US" sz="2800" dirty="0"/>
              <a:t>Every One-Time Close Construction loan requires the selection of a Builder / Retailer to complete the project. AFR has established unique arrangements with an exclusive set of "Premier" Builders / Retailers, which allows us to offer additional flexibilities within our construction loan program guidelines.</a:t>
            </a:r>
          </a:p>
          <a:p>
            <a:r>
              <a:rPr lang="en-US" sz="2800" dirty="0"/>
              <a:t>•	Builder Forms are on the FSB Retail Website, and this is step one for them to be approved</a:t>
            </a:r>
          </a:p>
        </p:txBody>
      </p:sp>
    </p:spTree>
    <p:extLst>
      <p:ext uri="{BB962C8B-B14F-4D97-AF65-F5344CB8AC3E}">
        <p14:creationId xmlns:p14="http://schemas.microsoft.com/office/powerpoint/2010/main" val="372737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716" y="415290"/>
            <a:ext cx="11150283" cy="1292662"/>
          </a:xfrm>
          <a:prstGeom prst="rect">
            <a:avLst/>
          </a:prstGeom>
        </p:spPr>
        <p:txBody>
          <a:bodyPr vert="horz" wrap="square" lIns="0" tIns="0" rIns="0" bIns="0" rtlCol="0">
            <a:spAutoFit/>
          </a:bodyPr>
          <a:lstStyle/>
          <a:p>
            <a:pPr marL="12700">
              <a:lnSpc>
                <a:spcPct val="100000"/>
              </a:lnSpc>
            </a:pPr>
            <a:r>
              <a:rPr lang="en-US" spc="20" dirty="0"/>
              <a:t>One-Time Close (OTC) Construction </a:t>
            </a:r>
            <a:br>
              <a:rPr lang="en-US" spc="20" dirty="0"/>
            </a:br>
            <a:r>
              <a:rPr lang="en-US" spc="20" dirty="0"/>
              <a:t>Cost Breakdown</a:t>
            </a:r>
          </a:p>
        </p:txBody>
      </p:sp>
      <p:graphicFrame>
        <p:nvGraphicFramePr>
          <p:cNvPr id="5" name="object 3">
            <a:extLst>
              <a:ext uri="{FF2B5EF4-FFF2-40B4-BE49-F238E27FC236}">
                <a16:creationId xmlns:a16="http://schemas.microsoft.com/office/drawing/2014/main" id="{5B70BFF8-0389-E00F-9573-D18C4339EB51}"/>
              </a:ext>
            </a:extLst>
          </p:cNvPr>
          <p:cNvGraphicFramePr/>
          <p:nvPr>
            <p:extLst>
              <p:ext uri="{D42A27DB-BD31-4B8C-83A1-F6EECF244321}">
                <p14:modId xmlns:p14="http://schemas.microsoft.com/office/powerpoint/2010/main" val="1352408813"/>
              </p:ext>
            </p:extLst>
          </p:nvPr>
        </p:nvGraphicFramePr>
        <p:xfrm>
          <a:off x="279717" y="2057400"/>
          <a:ext cx="11313795" cy="4176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717" y="415290"/>
            <a:ext cx="7713980" cy="640715"/>
          </a:xfrm>
          <a:prstGeom prst="rect">
            <a:avLst/>
          </a:prstGeom>
        </p:spPr>
        <p:txBody>
          <a:bodyPr vert="horz" wrap="square" lIns="0" tIns="0" rIns="0" bIns="0" rtlCol="0">
            <a:spAutoFit/>
          </a:bodyPr>
          <a:lstStyle/>
          <a:p>
            <a:pPr marL="12700">
              <a:lnSpc>
                <a:spcPct val="100000"/>
              </a:lnSpc>
            </a:pPr>
            <a:r>
              <a:rPr lang="en-US" spc="80" dirty="0"/>
              <a:t>Procedures to Follow</a:t>
            </a:r>
            <a:endParaRPr spc="80" dirty="0"/>
          </a:p>
        </p:txBody>
      </p:sp>
      <p:sp>
        <p:nvSpPr>
          <p:cNvPr id="7" name="TextBox 6">
            <a:extLst>
              <a:ext uri="{FF2B5EF4-FFF2-40B4-BE49-F238E27FC236}">
                <a16:creationId xmlns:a16="http://schemas.microsoft.com/office/drawing/2014/main" id="{32F34B64-A36A-2AF0-D2EB-D33126D72C33}"/>
              </a:ext>
            </a:extLst>
          </p:cNvPr>
          <p:cNvSpPr txBox="1"/>
          <p:nvPr/>
        </p:nvSpPr>
        <p:spPr>
          <a:xfrm>
            <a:off x="-1" y="990600"/>
            <a:ext cx="12083143" cy="5740610"/>
          </a:xfrm>
          <a:prstGeom prst="rect">
            <a:avLst/>
          </a:prstGeom>
          <a:noFill/>
        </p:spPr>
        <p:txBody>
          <a:bodyPr wrap="square">
            <a:spAutoFit/>
          </a:bodyPr>
          <a:lstStyle/>
          <a:p>
            <a:pPr marL="0" marR="0" algn="ct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Mentor Gary Franklin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b="1" u="sng"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Steps for the Referring Loan Officer - APT LO Mentor and Support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6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*Note the most important item to know on any 1 X Close Construction program is that the builder MUST act as the general contractor for the construction </a:t>
            </a:r>
            <a:r>
              <a:rPr lang="en-US" sz="1600" b="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AND</a:t>
            </a:r>
            <a:r>
              <a:rPr lang="en-US" sz="16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be approved PRIOR to Application. Please click on the below link to start the Builder Approval Process:</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Aft>
                <a:spcPts val="800"/>
              </a:spcAft>
            </a:pPr>
            <a:r>
              <a:rPr lang="en-US" sz="1600" b="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Link</a:t>
            </a:r>
            <a:r>
              <a:rPr lang="en-US" sz="1600" b="1"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t>
            </a:r>
            <a:r>
              <a:rPr lang="en-US" sz="16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c39de5_060f260579774ea384dd9a09fe1cce95.pdf (filesusr.com)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6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*Note that both “Stick Built” and “Site Built” options are only allowed for government loans. Conventional lending is limited to either manufactured or modular financing (Site Built).</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b="1" dirty="0">
                <a:solidFill>
                  <a:srgbClr val="242424"/>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242424"/>
                </a:solidFill>
                <a:effectLst/>
                <a:latin typeface="Calibri" panose="020F0502020204030204" pitchFamily="34" charset="0"/>
                <a:ea typeface="Times New Roman" panose="02020603050405020304" pitchFamily="18" charset="0"/>
              </a:rPr>
              <a:t>REFERRING LO / APT MENTOR:</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Make sure to review the contract and your construction contract estimate that it includes all areas of construction (if applicable unit, electric, plumbing, sewer, well, sodding/seeding, etc.). </a:t>
            </a:r>
          </a:p>
          <a:p>
            <a:pPr marL="457200" marR="0"/>
            <a:r>
              <a:rPr lang="en-US" sz="1800" dirty="0">
                <a:solidFill>
                  <a:schemeClr val="tx1">
                    <a:lumMod val="95000"/>
                  </a:schemeClr>
                </a:solidFill>
                <a:effectLst/>
                <a:latin typeface="Calibri" panose="020F0502020204030204" pitchFamily="34" charset="0"/>
                <a:ea typeface="Times New Roman" panose="02020603050405020304" pitchFamily="18" charset="0"/>
              </a:rPr>
              <a:t> </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This program requires a 5% Contingency and other builders “soft cost” fees that are calculated using a 1 X Close Construction Spreadsheet. This spreadsheet will help figure into the purchase price, the total amount to:</a:t>
            </a:r>
          </a:p>
          <a:p>
            <a:pPr marL="342900" marR="0" lvl="0" indent="-342900">
              <a:buFont typeface="+mj-lt"/>
              <a:buAutoNum type="alphaUcParenR"/>
            </a:pPr>
            <a:r>
              <a:rPr lang="en-US" sz="1800" dirty="0">
                <a:solidFill>
                  <a:schemeClr val="tx1">
                    <a:lumMod val="95000"/>
                  </a:schemeClr>
                </a:solidFill>
                <a:effectLst/>
                <a:latin typeface="Calibri" panose="020F0502020204030204" pitchFamily="34" charset="0"/>
                <a:ea typeface="Times New Roman" panose="02020603050405020304" pitchFamily="18" charset="0"/>
              </a:rPr>
              <a:t>Pay the builder all the proceeds they require,</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dirty="0">
                <a:solidFill>
                  <a:schemeClr val="tx1">
                    <a:lumMod val="95000"/>
                  </a:schemeClr>
                </a:solidFill>
                <a:effectLst/>
                <a:latin typeface="Calibri" panose="020F0502020204030204" pitchFamily="34" charset="0"/>
                <a:ea typeface="Times New Roman" panose="02020603050405020304" pitchFamily="18" charset="0"/>
              </a:rPr>
              <a:t>Acquire land (if not previously owned by the borrower)</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dirty="0">
                <a:solidFill>
                  <a:schemeClr val="tx1">
                    <a:lumMod val="95000"/>
                  </a:schemeClr>
                </a:solidFill>
                <a:effectLst/>
                <a:latin typeface="Calibri" panose="020F0502020204030204" pitchFamily="34" charset="0"/>
                <a:ea typeface="Times New Roman" panose="02020603050405020304" pitchFamily="18" charset="0"/>
              </a:rPr>
              <a:t>Contingency figure</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dirty="0">
                <a:solidFill>
                  <a:schemeClr val="tx1">
                    <a:lumMod val="95000"/>
                  </a:schemeClr>
                </a:solidFill>
                <a:effectLst/>
                <a:latin typeface="Calibri" panose="020F0502020204030204" pitchFamily="34" charset="0"/>
                <a:ea typeface="Times New Roman" panose="02020603050405020304" pitchFamily="18" charset="0"/>
              </a:rPr>
              <a:t>Other Builder “Soft Costs” including permits, lien searches, and construction interest.</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a:p>
            <a:pPr marL="342900" marR="0" lvl="0" indent="-342900">
              <a:buFont typeface="+mj-lt"/>
              <a:buAutoNum type="alphaUcParenR"/>
            </a:pPr>
            <a:r>
              <a:rPr lang="en-US" sz="1800" dirty="0">
                <a:solidFill>
                  <a:schemeClr val="tx1">
                    <a:lumMod val="95000"/>
                  </a:schemeClr>
                </a:solidFill>
                <a:effectLst/>
                <a:latin typeface="Calibri" panose="020F0502020204030204" pitchFamily="34" charset="0"/>
                <a:ea typeface="Times New Roman" panose="02020603050405020304" pitchFamily="18" charset="0"/>
              </a:rPr>
              <a:t>VA/USDA loans require P&amp;I payments to be included in the financing for the construction period.</a:t>
            </a:r>
            <a:endParaRPr lang="en-US" sz="1800" dirty="0">
              <a:solidFill>
                <a:schemeClr val="tx1">
                  <a:lumMod val="95000"/>
                </a:schemeClr>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FBFD7C-DBB1-F320-8C1B-722624FF069B}"/>
              </a:ext>
            </a:extLst>
          </p:cNvPr>
          <p:cNvSpPr txBox="1"/>
          <p:nvPr/>
        </p:nvSpPr>
        <p:spPr>
          <a:xfrm>
            <a:off x="3048000" y="611380"/>
            <a:ext cx="6096000" cy="5618910"/>
          </a:xfrm>
          <a:prstGeom prst="rect">
            <a:avLst/>
          </a:prstGeom>
          <a:noFill/>
        </p:spPr>
        <p:txBody>
          <a:bodyPr wrap="square">
            <a:spAutoFit/>
          </a:bodyPr>
          <a:lstStyle/>
          <a:p>
            <a:pPr marL="457200" marR="0">
              <a:lnSpc>
                <a:spcPct val="107000"/>
              </a:lnSpc>
              <a:spcAft>
                <a:spcPts val="800"/>
              </a:spcAft>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Please contact Gary Franklin (the mentor on these products) if you require help filling out the spreadsheet.</a:t>
            </a:r>
            <a:endPar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Once you have completed the 1 X Close calculation spreadsheet, please print your calculations and upload those to Image flow within each loan. In addition, please upload the original builders contract for the total amount of construction if you have not done so previously in the builder approval stage. </a:t>
            </a:r>
          </a:p>
          <a:p>
            <a:pPr marL="457200" marR="0">
              <a:lnSpc>
                <a:spcPct val="107000"/>
              </a:lnSpc>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Setting up your MBOT URLA:</a:t>
            </a:r>
          </a:p>
          <a:p>
            <a:pPr marR="0" lvl="0">
              <a:lnSpc>
                <a:spcPct val="107000"/>
              </a:lnSpc>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Please enter the loan in MBOT as a normal Purchase.</a:t>
            </a:r>
            <a:endPar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Aft>
                <a:spcPts val="800"/>
              </a:spcAft>
              <a:buFont typeface="Arial" panose="020B0604020202020204" pitchFamily="34" charset="0"/>
              <a:buChar char="•"/>
            </a:pP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You will find the total purchase price to enter in the borrower’s summary screen in this section on the 1 X Close Spreadsheet. Depending upon if the borrower owns the land or is purchasing the land, one of these two fields will give you the </a:t>
            </a:r>
            <a:r>
              <a:rPr lang="en-US" sz="1800" dirty="0" err="1">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Brokerect</a:t>
            </a:r>
            <a:r>
              <a:rPr lang="en-US" sz="18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 purchase price:</a:t>
            </a:r>
            <a:endPar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454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717" y="415290"/>
            <a:ext cx="7936230" cy="607859"/>
          </a:xfrm>
          <a:prstGeom prst="rect">
            <a:avLst/>
          </a:prstGeom>
        </p:spPr>
        <p:txBody>
          <a:bodyPr vert="horz" wrap="square" lIns="0" tIns="0" rIns="0" bIns="0" rtlCol="0">
            <a:spAutoFit/>
          </a:bodyPr>
          <a:lstStyle/>
          <a:p>
            <a:pPr marL="12700">
              <a:lnSpc>
                <a:spcPct val="100000"/>
              </a:lnSpc>
            </a:pPr>
            <a:r>
              <a:rPr lang="en-US" spc="30" dirty="0">
                <a:solidFill>
                  <a:schemeClr val="tx1"/>
                </a:solidFill>
              </a:rPr>
              <a:t>Product Information</a:t>
            </a:r>
            <a:endParaRPr spc="30" dirty="0">
              <a:solidFill>
                <a:schemeClr val="tx1"/>
              </a:solidFill>
            </a:endParaRPr>
          </a:p>
        </p:txBody>
      </p:sp>
      <p:pic>
        <p:nvPicPr>
          <p:cNvPr id="5" name="Picture 4" descr="A screenshot of a web page&#10;&#10;Description automatically generated">
            <a:extLst>
              <a:ext uri="{FF2B5EF4-FFF2-40B4-BE49-F238E27FC236}">
                <a16:creationId xmlns:a16="http://schemas.microsoft.com/office/drawing/2014/main" id="{E7D11B4B-AD8C-7F4E-22D4-D78AB0BAD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905000"/>
            <a:ext cx="7239000" cy="373379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212</TotalTime>
  <Words>2194</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Calibri Light</vt:lpstr>
      <vt:lpstr>Century Gothic</vt:lpstr>
      <vt:lpstr>Times New Roman</vt:lpstr>
      <vt:lpstr>Wingdings 3</vt:lpstr>
      <vt:lpstr>Ion</vt:lpstr>
      <vt:lpstr>One Time Close Presentation</vt:lpstr>
      <vt:lpstr>Agenda</vt:lpstr>
      <vt:lpstr>                       Program Highlights</vt:lpstr>
      <vt:lpstr>PowerPoint Presentation</vt:lpstr>
      <vt:lpstr>PowerPoint Presentation</vt:lpstr>
      <vt:lpstr>One-Time Close (OTC) Construction  Cost Breakdown</vt:lpstr>
      <vt:lpstr>Procedures to Follow</vt:lpstr>
      <vt:lpstr>PowerPoint Presentation</vt:lpstr>
      <vt:lpstr>Product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Jamie Jacobsma</dc:creator>
  <cp:lastModifiedBy>Josh Heinrich</cp:lastModifiedBy>
  <cp:revision>5</cp:revision>
  <dcterms:created xsi:type="dcterms:W3CDTF">2024-10-30T17:55:02Z</dcterms:created>
  <dcterms:modified xsi:type="dcterms:W3CDTF">2024-11-11T13:36:06Z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2024-08-23T00:00:00Z</vt:filetime>
  </property>
  <property fmtid="{D5CDD505-2E9C-101B-9397-08002B2CF9AE}" pid="3" name="LastSaved">
    <vt:filetime>2024-10-30T00:00:00Z</vt:filetime>
  </property>
</Properties>
</file>